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0167" autoAdjust="0"/>
  </p:normalViewPr>
  <p:slideViewPr>
    <p:cSldViewPr>
      <p:cViewPr varScale="1">
        <p:scale>
          <a:sx n="105" d="100"/>
          <a:sy n="105" d="100"/>
        </p:scale>
        <p:origin x="-18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0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104891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A233-B472-4175-943E-59F45C274E90}" type="datetimeFigureOut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91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104891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91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104891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DD5BF-DDD7-4D1A-8B97-8BAE2A26700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 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Vorstellung: meiner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Person,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 der Schule,</a:t>
            </a:r>
            <a:r>
              <a:rPr lang="de-DE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200" b="0" dirty="0">
                <a:latin typeface="Arial" panose="020B0604020202020204" pitchFamily="34" charset="0"/>
                <a:cs typeface="Arial" panose="020B0604020202020204" pitchFamily="34" charset="0"/>
              </a:rPr>
              <a:t>des Projektes</a:t>
            </a:r>
          </a:p>
          <a:p>
            <a:endParaRPr lang="de-DE" dirty="0"/>
          </a:p>
        </p:txBody>
      </p:sp>
      <p:sp>
        <p:nvSpPr>
          <p:cNvPr id="104863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overrideClrMapping bg1="dk1" tx1="dk1" bg2="dk1" tx2="dk1" accent1="dk1" accent2="dk1" accent3="dk1" accent4="dk1" accent5="dk1" accent6="dk1" hlink="dk1" folHlink="dk1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Nicht alle Baustoffe konnten untersucht</a:t>
            </a:r>
            <a:r>
              <a:rPr lang="de-DE" baseline="0" dirty="0"/>
              <a:t> werden. </a:t>
            </a:r>
            <a:r>
              <a:rPr lang="de-DE" dirty="0"/>
              <a:t>Überblick Eurocodes. </a:t>
            </a:r>
            <a:r>
              <a:rPr lang="de-DE" b="1" dirty="0"/>
              <a:t>Affinität</a:t>
            </a:r>
            <a:r>
              <a:rPr lang="de-DE" dirty="0"/>
              <a:t> der beteiligten Partner zu EC 2 und EC 4.</a:t>
            </a:r>
          </a:p>
        </p:txBody>
      </p:sp>
      <p:sp>
        <p:nvSpPr>
          <p:cNvPr id="104869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8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GB steht </a:t>
            </a:r>
            <a:r>
              <a:rPr lang="de-DE" b="1" u="sng" dirty="0"/>
              <a:t>nicht</a:t>
            </a:r>
            <a:r>
              <a:rPr lang="de-DE" dirty="0"/>
              <a:t> für Great </a:t>
            </a:r>
            <a:r>
              <a:rPr lang="de-DE" dirty="0" err="1"/>
              <a:t>Britain</a:t>
            </a:r>
            <a:r>
              <a:rPr lang="de-DE" dirty="0"/>
              <a:t>.</a:t>
            </a:r>
          </a:p>
        </p:txBody>
      </p:sp>
      <p:sp>
        <p:nvSpPr>
          <p:cNvPr id="104869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Visualisiert</a:t>
            </a:r>
          </a:p>
          <a:p>
            <a:endParaRPr lang="de-DE" dirty="0"/>
          </a:p>
        </p:txBody>
      </p:sp>
      <p:sp>
        <p:nvSpPr>
          <p:cNvPr id="104870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7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Visualisiert.                 </a:t>
            </a:r>
          </a:p>
          <a:p>
            <a:endParaRPr lang="de-DE" dirty="0"/>
          </a:p>
        </p:txBody>
      </p:sp>
      <p:sp>
        <p:nvSpPr>
          <p:cNvPr id="104870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4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Titel des Projektes: </a:t>
            </a:r>
            <a:r>
              <a:rPr lang="de-DE" b="1" dirty="0"/>
              <a:t>Akronym                               Suche nach einem Förderprogramm!    </a:t>
            </a:r>
            <a:r>
              <a:rPr lang="de-DE" b="1" dirty="0">
                <a:sym typeface="Wingdings" panose="05000000000000000000" pitchFamily="2" charset="2"/>
              </a:rPr>
              <a:t> ERASMUS+</a:t>
            </a:r>
            <a:endParaRPr lang="de-DE" b="1" dirty="0"/>
          </a:p>
        </p:txBody>
      </p:sp>
      <p:sp>
        <p:nvSpPr>
          <p:cNvPr id="104871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0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 err="1"/>
              <a:t>Macron</a:t>
            </a:r>
            <a:r>
              <a:rPr lang="de-DE" b="1" dirty="0"/>
              <a:t>: Verdoppelung des Budgets!    	Wichtig: Bedingungen des Projektes! </a:t>
            </a:r>
            <a:endParaRPr lang="de-DE" dirty="0"/>
          </a:p>
        </p:txBody>
      </p:sp>
      <p:sp>
        <p:nvSpPr>
          <p:cNvPr id="104872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overrideClrMapping bg1="dk1" tx1="dk1" bg2="dk1" tx2="dk1" accent1="dk1" accent2="dk1" accent3="dk1" accent4="dk1" accent5="dk1" accent6="dk1" hlink="dk1" folHlink="dk1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048727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sz="1200" b="1" dirty="0">
                <a:latin typeface="Arial" pitchFamily="34" charset="0"/>
                <a:cs typeface="Arial" pitchFamily="34" charset="0"/>
              </a:rPr>
              <a:t>Erasmus-Bedingungen: „AVEC“  </a:t>
            </a:r>
            <a:r>
              <a:rPr lang="de-DE" sz="12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mit …  Partner seit … Jahren             Suche nach Partnern    	 jeweils Bautechnik</a:t>
            </a:r>
            <a:endParaRPr lang="de-DE" dirty="0"/>
          </a:p>
        </p:txBody>
      </p:sp>
      <p:sp>
        <p:nvSpPr>
          <p:cNvPr id="104872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9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4874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RCK</a:t>
            </a:r>
            <a:r>
              <a:rPr lang="de-DE" dirty="0"/>
              <a:t> bildet Baufachleute aus. </a:t>
            </a:r>
            <a:r>
              <a:rPr lang="de-DE" b="1" dirty="0"/>
              <a:t>Ruta</a:t>
            </a:r>
            <a:r>
              <a:rPr lang="de-DE" dirty="0"/>
              <a:t>: Bauingenieurin,</a:t>
            </a:r>
            <a:r>
              <a:rPr lang="de-DE" baseline="0" dirty="0"/>
              <a:t> hat an der TU Riga studiert und am RCK Statik unterrichtet.  Vertreten durch Dr. Linda Krage</a:t>
            </a:r>
            <a:endParaRPr lang="de-DE" dirty="0"/>
          </a:p>
        </p:txBody>
      </p:sp>
      <p:sp>
        <p:nvSpPr>
          <p:cNvPr id="104874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8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Vertreten: Dr. Henry Luk</a:t>
            </a:r>
          </a:p>
        </p:txBody>
      </p:sp>
      <p:sp>
        <p:nvSpPr>
          <p:cNvPr id="104874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9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Schule: </a:t>
            </a:r>
            <a:r>
              <a:rPr lang="de-DE" b="1" dirty="0"/>
              <a:t>Größte Technikerschule</a:t>
            </a:r>
            <a:r>
              <a:rPr lang="de-DE" b="1" baseline="0" dirty="0"/>
              <a:t> in RLP</a:t>
            </a:r>
            <a:r>
              <a:rPr lang="de-DE" b="0" baseline="0" dirty="0"/>
              <a:t>, früher Teil der FH</a:t>
            </a:r>
            <a:endParaRPr lang="de-DE" b="1" dirty="0"/>
          </a:p>
        </p:txBody>
      </p:sp>
      <p:sp>
        <p:nvSpPr>
          <p:cNvPr id="104864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overrideClrMapping bg1="dk1" tx1="dk1" bg2="dk1" tx2="dk1" accent1="dk1" accent2="dk1" accent3="dk1" accent4="dk1" accent5="dk1" accent6="dk1" hlink="dk1" folHlink="dk1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52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Vertreten: Prof.</a:t>
            </a:r>
            <a:r>
              <a:rPr lang="de-DE" baseline="0" dirty="0"/>
              <a:t> Dr. Schäfer und</a:t>
            </a:r>
            <a:r>
              <a:rPr lang="de-DE" dirty="0"/>
              <a:t> </a:t>
            </a:r>
            <a:r>
              <a:rPr lang="de-DE" dirty="0" err="1"/>
              <a:t>M.Sc</a:t>
            </a:r>
            <a:r>
              <a:rPr lang="de-DE" dirty="0"/>
              <a:t>. </a:t>
            </a:r>
            <a:r>
              <a:rPr lang="de-DE" dirty="0" err="1"/>
              <a:t>Quingjie</a:t>
            </a:r>
            <a:r>
              <a:rPr lang="de-DE" dirty="0"/>
              <a:t> Zhang</a:t>
            </a:r>
          </a:p>
        </p:txBody>
      </p:sp>
      <p:sp>
        <p:nvSpPr>
          <p:cNvPr id="104875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dirty="0"/>
              <a:t>Prof.</a:t>
            </a:r>
            <a:r>
              <a:rPr lang="de-DE" baseline="0" dirty="0"/>
              <a:t> Bender stellt später den EC 2 vor.</a:t>
            </a:r>
            <a:r>
              <a:rPr lang="de-DE" dirty="0"/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Budget: ca. 385.000 €</a:t>
            </a:r>
          </a:p>
        </p:txBody>
      </p:sp>
      <p:sp>
        <p:nvSpPr>
          <p:cNvPr id="104861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2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Wie auf der Baustelle!	Exkurs DQR</a:t>
            </a:r>
            <a:r>
              <a:rPr lang="de-DE" dirty="0"/>
              <a:t>: Ziel: Anerkennung der Abschlüsse </a:t>
            </a:r>
            <a:r>
              <a:rPr lang="de-DE" dirty="0">
                <a:sym typeface="Wingdings" panose="05000000000000000000" pitchFamily="2" charset="2"/>
              </a:rPr>
              <a:t> Herr </a:t>
            </a:r>
            <a:r>
              <a:rPr lang="de-DE" dirty="0" err="1">
                <a:sym typeface="Wingdings" panose="05000000000000000000" pitchFamily="2" charset="2"/>
              </a:rPr>
              <a:t>Wolny</a:t>
            </a:r>
            <a:r>
              <a:rPr lang="de-DE" dirty="0">
                <a:sym typeface="Wingdings" panose="05000000000000000000" pitchFamily="2" charset="2"/>
              </a:rPr>
              <a:t>,</a:t>
            </a:r>
            <a:r>
              <a:rPr lang="de-DE" baseline="0" dirty="0">
                <a:sym typeface="Wingdings" panose="05000000000000000000" pitchFamily="2" charset="2"/>
              </a:rPr>
              <a:t> BVT</a:t>
            </a:r>
            <a:endParaRPr lang="de-DE" dirty="0"/>
          </a:p>
        </p:txBody>
      </p:sp>
      <p:sp>
        <p:nvSpPr>
          <p:cNvPr id="104860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0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400" b="1" dirty="0">
                <a:latin typeface="Arial Black" panose="020B0A04020102020204" pitchFamily="34" charset="0"/>
              </a:rPr>
              <a:t>Denglisch! Ziffern geben keinen Hinweis auf die tatsächliche Reihenfolge</a:t>
            </a:r>
            <a:r>
              <a:rPr lang="de-DE" sz="1400" b="1" baseline="0" dirty="0">
                <a:latin typeface="Arial Black" panose="020B0A04020102020204" pitchFamily="34" charset="0"/>
              </a:rPr>
              <a:t> der Veranstaltungen!</a:t>
            </a:r>
            <a:endParaRPr lang="de-DE" sz="1400" b="1" dirty="0">
              <a:latin typeface="Arial Black" panose="020B0A04020102020204" pitchFamily="34" charset="0"/>
            </a:endParaRPr>
          </a:p>
        </p:txBody>
      </p:sp>
      <p:sp>
        <p:nvSpPr>
          <p:cNvPr id="104859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7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sz="1200" b="1" dirty="0">
                <a:latin typeface="Arial Black" panose="020B0A04020102020204" pitchFamily="34" charset="0"/>
              </a:rPr>
              <a:t>Denglisch!   			</a:t>
            </a:r>
            <a:r>
              <a:rPr lang="de-DE" sz="1200" b="1" dirty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de-DE" sz="1200" b="1" dirty="0">
                <a:latin typeface="Arial Black" panose="020B0A04020102020204" pitchFamily="34" charset="0"/>
              </a:rPr>
              <a:t>IO</a:t>
            </a:r>
            <a:r>
              <a:rPr lang="de-DE" sz="1200" b="1" baseline="0" dirty="0">
                <a:latin typeface="Arial Black" panose="020B0A04020102020204" pitchFamily="34" charset="0"/>
              </a:rPr>
              <a:t> 1: CD   </a:t>
            </a:r>
            <a:r>
              <a:rPr lang="de-DE" sz="1200" b="1" baseline="0" dirty="0">
                <a:latin typeface="Arial Black" panose="020B0A04020102020204" pitchFamily="34" charset="0"/>
                <a:sym typeface="Wingdings" panose="05000000000000000000" pitchFamily="2" charset="2"/>
              </a:rPr>
              <a:t> später mehr zur CD</a:t>
            </a:r>
            <a:endParaRPr lang="de-DE" sz="1200" b="1" dirty="0">
              <a:latin typeface="Arial Black" panose="020B0A04020102020204" pitchFamily="34" charset="0"/>
            </a:endParaRPr>
          </a:p>
          <a:p>
            <a:endParaRPr lang="de-DE" dirty="0"/>
          </a:p>
        </p:txBody>
      </p:sp>
      <p:sp>
        <p:nvSpPr>
          <p:cNvPr id="104859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9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Gründe für Plattform!</a:t>
            </a:r>
          </a:p>
        </p:txBody>
      </p:sp>
      <p:sp>
        <p:nvSpPr>
          <p:cNvPr id="104861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8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Ausschnitt einer </a:t>
            </a:r>
            <a:r>
              <a:rPr lang="de-DE" dirty="0" err="1"/>
              <a:t>Exel</a:t>
            </a:r>
            <a:r>
              <a:rPr lang="de-DE" dirty="0"/>
              <a:t>-Datei von Q. Zhang</a:t>
            </a:r>
          </a:p>
        </p:txBody>
      </p:sp>
      <p:sp>
        <p:nvSpPr>
          <p:cNvPr id="104861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57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dirty="0"/>
              <a:t>Ausschnitt einer </a:t>
            </a:r>
            <a:r>
              <a:rPr lang="de-DE" dirty="0" err="1"/>
              <a:t>Exel</a:t>
            </a:r>
            <a:r>
              <a:rPr lang="de-DE" dirty="0"/>
              <a:t>-Datei von Q. Zhang</a:t>
            </a:r>
          </a:p>
          <a:p>
            <a:endParaRPr lang="de-DE" dirty="0"/>
          </a:p>
        </p:txBody>
      </p:sp>
      <p:sp>
        <p:nvSpPr>
          <p:cNvPr id="104875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2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Fortschritt</a:t>
            </a:r>
            <a:r>
              <a:rPr lang="de-DE" baseline="0" dirty="0"/>
              <a:t> der IOs . Q. Zhang</a:t>
            </a:r>
            <a:endParaRPr lang="de-DE" dirty="0"/>
          </a:p>
        </p:txBody>
      </p:sp>
      <p:sp>
        <p:nvSpPr>
          <p:cNvPr id="104876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0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Am BNT: </a:t>
            </a:r>
            <a:r>
              <a:rPr lang="de-DE" baseline="0" dirty="0"/>
              <a:t>zwei Schulformen. TG + FS. Balthasar </a:t>
            </a:r>
            <a:r>
              <a:rPr lang="de-DE" baseline="0" dirty="0" err="1"/>
              <a:t>Neumann:Namensgeber</a:t>
            </a:r>
            <a:r>
              <a:rPr lang="de-DE" baseline="0" dirty="0"/>
              <a:t>. Bauingenieur oder Architekt? </a:t>
            </a:r>
            <a:r>
              <a:rPr lang="de-DE" b="1" baseline="0" dirty="0"/>
              <a:t>Baumeister</a:t>
            </a:r>
            <a:r>
              <a:rPr lang="de-DE" baseline="0" dirty="0"/>
              <a:t>!</a:t>
            </a:r>
            <a:endParaRPr lang="de-DE" dirty="0"/>
          </a:p>
        </p:txBody>
      </p:sp>
      <p:sp>
        <p:nvSpPr>
          <p:cNvPr id="104865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8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 zur Homepage AVEC-BNT.de:  	In</a:t>
            </a:r>
            <a:r>
              <a:rPr lang="de-DE" baseline="0" dirty="0"/>
              <a:t> deutsch und englisch</a:t>
            </a:r>
            <a:endParaRPr lang="de-DE" dirty="0"/>
          </a:p>
        </p:txBody>
      </p:sp>
      <p:sp>
        <p:nvSpPr>
          <p:cNvPr id="104876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 für die Berechnung eines Bauwerks: Fiktives Universitätsgebäude.</a:t>
            </a:r>
          </a:p>
        </p:txBody>
      </p:sp>
      <p:sp>
        <p:nvSpPr>
          <p:cNvPr id="104877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9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Schüler des BNT erarbeiteten die Positionspläne</a:t>
            </a:r>
          </a:p>
        </p:txBody>
      </p:sp>
      <p:sp>
        <p:nvSpPr>
          <p:cNvPr id="104878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Bauteile wurden nach europäischer</a:t>
            </a:r>
            <a:r>
              <a:rPr lang="de-DE" baseline="0" dirty="0"/>
              <a:t> und chinesischer Norm berechnet</a:t>
            </a:r>
            <a:r>
              <a:rPr lang="de-DE" dirty="0"/>
              <a:t>!</a:t>
            </a:r>
          </a:p>
        </p:txBody>
      </p:sp>
      <p:sp>
        <p:nvSpPr>
          <p:cNvPr id="104878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0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Zeitplan der Aktivitäten.</a:t>
            </a:r>
          </a:p>
        </p:txBody>
      </p:sp>
      <p:sp>
        <p:nvSpPr>
          <p:cNvPr id="104879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5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Teilnehmer am Projekt! Weitere Aktivitäten.</a:t>
            </a:r>
          </a:p>
        </p:txBody>
      </p:sp>
      <p:sp>
        <p:nvSpPr>
          <p:cNvPr id="104879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9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Wo liegen die Probleme?                 Einige</a:t>
            </a:r>
            <a:r>
              <a:rPr lang="de-DE" sz="1800" baseline="0" dirty="0"/>
              <a:t> </a:t>
            </a:r>
            <a:r>
              <a:rPr lang="de-DE" sz="1800" b="1" baseline="0" dirty="0">
                <a:solidFill>
                  <a:srgbClr val="FF0000"/>
                </a:solidFill>
                <a:latin typeface="Arial Black" panose="020B0A04020102020204" pitchFamily="34" charset="0"/>
              </a:rPr>
              <a:t>Fotos</a:t>
            </a:r>
            <a:r>
              <a:rPr lang="de-DE" sz="1800" b="1" baseline="0" dirty="0"/>
              <a:t> </a:t>
            </a:r>
            <a:r>
              <a:rPr lang="de-DE" baseline="0" dirty="0"/>
              <a:t>veranschaulichen das vorher gesagte.</a:t>
            </a:r>
            <a:endParaRPr lang="de-DE" dirty="0"/>
          </a:p>
        </p:txBody>
      </p:sp>
      <p:sp>
        <p:nvSpPr>
          <p:cNvPr id="104880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Beginn des Projektes Januar 2016.</a:t>
            </a:r>
          </a:p>
          <a:p>
            <a:endParaRPr lang="de-DE" dirty="0"/>
          </a:p>
        </p:txBody>
      </p:sp>
      <p:sp>
        <p:nvSpPr>
          <p:cNvPr id="104880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9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Wirklich INTERNATIONAL: Zum Abschluss einige Fotos unserer Aktivitäten</a:t>
            </a:r>
          </a:p>
        </p:txBody>
      </p:sp>
      <p:sp>
        <p:nvSpPr>
          <p:cNvPr id="104881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UL</a:t>
            </a:r>
          </a:p>
        </p:txBody>
      </p:sp>
      <p:sp>
        <p:nvSpPr>
          <p:cNvPr id="104881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5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Erläuterungen</a:t>
            </a:r>
            <a:r>
              <a:rPr lang="de-DE" baseline="0" dirty="0"/>
              <a:t> z</a:t>
            </a:r>
            <a:r>
              <a:rPr lang="de-DE" dirty="0"/>
              <a:t>um Projekt: </a:t>
            </a:r>
            <a:r>
              <a:rPr lang="de-DE" b="1" dirty="0"/>
              <a:t>Nicht hoch wissenschaftlich</a:t>
            </a:r>
            <a:r>
              <a:rPr lang="de-DE" dirty="0"/>
              <a:t>, eher unterhaltsam. Am Anfang: </a:t>
            </a:r>
            <a:r>
              <a:rPr lang="de-DE" b="1" dirty="0"/>
              <a:t>Idee</a:t>
            </a:r>
          </a:p>
        </p:txBody>
      </p:sp>
      <p:sp>
        <p:nvSpPr>
          <p:cNvPr id="104865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9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Riga</a:t>
            </a:r>
          </a:p>
        </p:txBody>
      </p:sp>
      <p:sp>
        <p:nvSpPr>
          <p:cNvPr id="104882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2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2. Meeting </a:t>
            </a:r>
            <a:r>
              <a:rPr lang="de-DE"/>
              <a:t>in Riga</a:t>
            </a:r>
          </a:p>
          <a:p>
            <a:endParaRPr lang="de-DE" dirty="0"/>
          </a:p>
        </p:txBody>
      </p:sp>
      <p:sp>
        <p:nvSpPr>
          <p:cNvPr id="104882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28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UAS</a:t>
            </a:r>
          </a:p>
        </p:txBody>
      </p:sp>
      <p:sp>
        <p:nvSpPr>
          <p:cNvPr id="104882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3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>
                <a:sym typeface="Wingdings" panose="05000000000000000000" pitchFamily="2" charset="2"/>
              </a:rPr>
              <a:t> Vortrag Hochmoselbrücke Prof. Bender in HK</a:t>
            </a:r>
            <a:endParaRPr lang="de-DE" dirty="0"/>
          </a:p>
        </p:txBody>
      </p:sp>
      <p:sp>
        <p:nvSpPr>
          <p:cNvPr id="104883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43</a:t>
            </a:fld>
            <a:endParaRPr 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50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Wir hatten </a:t>
            </a:r>
            <a:r>
              <a:rPr lang="de-DE" dirty="0" err="1"/>
              <a:t>nict</a:t>
            </a:r>
            <a:r>
              <a:rPr lang="de-DE" dirty="0"/>
              <a:t> nur Arbeit sondern auch Spaß</a:t>
            </a:r>
          </a:p>
        </p:txBody>
      </p:sp>
      <p:sp>
        <p:nvSpPr>
          <p:cNvPr id="104885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54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4885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8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/>
              <a:t>Überblick </a:t>
            </a:r>
            <a:r>
              <a:rPr lang="de-DE" dirty="0"/>
              <a:t>zum Projekt AVEC BNT. 	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1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„Bauen“: nicht gemeint ist die Bauausführung oder Architektur,</a:t>
            </a:r>
            <a:r>
              <a:rPr lang="de-DE" sz="1200" b="1" baseline="0" dirty="0">
                <a:latin typeface="Arial" pitchFamily="34" charset="0"/>
                <a:cs typeface="Arial" pitchFamily="34" charset="0"/>
              </a:rPr>
              <a:t> sondern die statische Berechnung. 	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Foto aus </a:t>
            </a:r>
            <a:r>
              <a:rPr lang="de-DE" b="1" dirty="0" err="1"/>
              <a:t>Nanning</a:t>
            </a:r>
            <a:r>
              <a:rPr lang="de-DE" b="1" dirty="0"/>
              <a:t> (China)</a:t>
            </a:r>
          </a:p>
        </p:txBody>
      </p:sp>
      <p:sp>
        <p:nvSpPr>
          <p:cNvPr id="104866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1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Im Fokus</a:t>
            </a:r>
            <a:r>
              <a:rPr lang="de-DE" dirty="0"/>
              <a:t>:</a:t>
            </a:r>
            <a:r>
              <a:rPr lang="de-DE" baseline="0" dirty="0"/>
              <a:t> </a:t>
            </a:r>
            <a:r>
              <a:rPr lang="de-DE" b="1" baseline="0" dirty="0"/>
              <a:t>Nicht die Architektur</a:t>
            </a:r>
            <a:r>
              <a:rPr lang="de-DE" baseline="0" dirty="0"/>
              <a:t>, sondern der konstruktive Ingenieurbau </a:t>
            </a:r>
            <a:r>
              <a:rPr lang="de-DE" baseline="0" dirty="0">
                <a:sym typeface="Wingdings" panose="05000000000000000000" pitchFamily="2" charset="2"/>
              </a:rPr>
              <a:t> </a:t>
            </a:r>
            <a:r>
              <a:rPr lang="de-DE" b="1" baseline="0" dirty="0">
                <a:sym typeface="Wingdings" panose="05000000000000000000" pitchFamily="2" charset="2"/>
              </a:rPr>
              <a:t>Statische Berechnung</a:t>
            </a:r>
            <a:r>
              <a:rPr lang="de-DE" baseline="0" dirty="0">
                <a:sym typeface="Wingdings" panose="05000000000000000000" pitchFamily="2" charset="2"/>
              </a:rPr>
              <a:t>. </a:t>
            </a:r>
          </a:p>
          <a:p>
            <a:r>
              <a:rPr lang="de-DE" baseline="0" dirty="0">
                <a:sym typeface="Wingdings" panose="05000000000000000000" pitchFamily="2" charset="2"/>
              </a:rPr>
              <a:t>Das eint alle beteiligten Partner: Alle Bauingenieure Schwerpunkt: konstruktiver Ingenieurbau.</a:t>
            </a:r>
            <a:endParaRPr lang="de-DE" baseline="0" dirty="0"/>
          </a:p>
          <a:p>
            <a:endParaRPr lang="de-DE" dirty="0"/>
          </a:p>
        </p:txBody>
      </p:sp>
      <p:sp>
        <p:nvSpPr>
          <p:cNvPr id="104867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dirty="0"/>
              <a:t>Januar 2016:</a:t>
            </a:r>
            <a:r>
              <a:rPr lang="de-DE" baseline="0" dirty="0"/>
              <a:t>  </a:t>
            </a:r>
            <a:r>
              <a:rPr lang="de-DE" dirty="0"/>
              <a:t>Prof. </a:t>
            </a:r>
            <a:r>
              <a:rPr lang="de-DE" dirty="0" err="1"/>
              <a:t>Beizel</a:t>
            </a:r>
            <a:r>
              <a:rPr lang="de-DE" dirty="0"/>
              <a:t>: Warum nicht USA? </a:t>
            </a:r>
          </a:p>
          <a:p>
            <a:endParaRPr lang="de-DE" dirty="0"/>
          </a:p>
        </p:txBody>
      </p:sp>
      <p:sp>
        <p:nvSpPr>
          <p:cNvPr id="104867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1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Kurze Erläuterung des</a:t>
            </a:r>
            <a:r>
              <a:rPr lang="de-DE" baseline="0" dirty="0"/>
              <a:t> </a:t>
            </a:r>
            <a:r>
              <a:rPr lang="de-DE" baseline="0" dirty="0" err="1"/>
              <a:t>Progamms</a:t>
            </a:r>
            <a:r>
              <a:rPr lang="de-DE" baseline="0" dirty="0"/>
              <a:t> „</a:t>
            </a:r>
            <a:r>
              <a:rPr lang="de-DE" b="1" baseline="0" dirty="0">
                <a:latin typeface="Arial Black" panose="020B0A04020102020204" pitchFamily="34" charset="0"/>
              </a:rPr>
              <a:t>Erasmus+“</a:t>
            </a:r>
            <a:r>
              <a:rPr lang="de-DE" baseline="0" dirty="0"/>
              <a:t>!</a:t>
            </a:r>
            <a:endParaRPr lang="de-DE" dirty="0"/>
          </a:p>
        </p:txBody>
      </p:sp>
      <p:sp>
        <p:nvSpPr>
          <p:cNvPr id="104868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dirty="0"/>
              <a:t>Blick auf Eurocodes! </a:t>
            </a:r>
          </a:p>
          <a:p>
            <a:endParaRPr lang="de-DE" dirty="0"/>
          </a:p>
        </p:txBody>
      </p:sp>
      <p:sp>
        <p:nvSpPr>
          <p:cNvPr id="104868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DD5BF-DDD7-4D1A-8B97-8BAE2A267005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664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4866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73364-09AC-4B5C-BE0E-3DA880813D98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66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66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88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88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AED1-4A9B-4B19-AFDE-27638C2DC2AB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8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8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872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87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DDAA-5380-4F65-B112-2496294A4E91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7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7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8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84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E766-D735-4931-9839-036226F282A2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4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4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48888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4888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F758-C5AB-4776-B66E-0B64FF8A8F6F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9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9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89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89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89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B447-2901-4F92-AA12-15B36A89C386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9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9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899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48900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901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48902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903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3B4A-5779-4771-8A8F-7C45120771CD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904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905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868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C35F8-33AA-4360-BBD2-F92D3AF2E247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6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7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72C-B1AF-4B25-A5CF-3A6E1657324F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582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583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6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48907" name="Inhaltsplatzhalt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908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48909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69F6-074F-4647-BCA0-56884860035A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910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911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48877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1048878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48879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7328-AEC6-41F0-B1E1-34398FA45B95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880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48881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48577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4857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66EEB-B132-4B09-B296-70CDB4F85E42}" type="datetime1">
              <a:rPr lang="de-DE" smtClean="0"/>
              <a:pPr/>
              <a:t>22.10.2018</a:t>
            </a:fld>
            <a:endParaRPr lang="de-DE"/>
          </a:p>
        </p:txBody>
      </p:sp>
      <p:sp>
        <p:nvSpPr>
          <p:cNvPr id="104857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04858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9EC8B-E13B-4851-955C-F7457E22455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hyperlink" Target="http://www.pommer-spezialbetonbau.d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gi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.gif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gi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ec-bnt.d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5" Type="http://schemas.openxmlformats.org/officeDocument/2006/relationships/image" Target="../media/image1.gif"/><Relationship Id="rId4" Type="http://schemas.openxmlformats.org/officeDocument/2006/relationships/oleObject" Target="../embeddings/oleObject3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extfeld 1"/>
          <p:cNvSpPr txBox="1"/>
          <p:nvPr/>
        </p:nvSpPr>
        <p:spPr>
          <a:xfrm>
            <a:off x="1835696" y="1758851"/>
            <a:ext cx="4968552" cy="169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ikolay</a:t>
            </a:r>
          </a:p>
        </p:txBody>
      </p:sp>
      <p:sp>
        <p:nvSpPr>
          <p:cNvPr id="1048629" name="Textfeld 3"/>
          <p:cNvSpPr txBox="1"/>
          <p:nvPr/>
        </p:nvSpPr>
        <p:spPr>
          <a:xfrm>
            <a:off x="1725351" y="5450087"/>
            <a:ext cx="163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de-DE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BNT</a:t>
            </a:r>
          </a:p>
        </p:txBody>
      </p:sp>
      <p:pic>
        <p:nvPicPr>
          <p:cNvPr id="2097165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4613" y="0"/>
            <a:ext cx="1929387" cy="476672"/>
          </a:xfrm>
          <a:prstGeom prst="rect">
            <a:avLst/>
          </a:prstGeom>
          <a:noFill/>
        </p:spPr>
      </p:pic>
      <p:sp>
        <p:nvSpPr>
          <p:cNvPr id="104863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1048631" name="Textfeld 6"/>
          <p:cNvSpPr txBox="1"/>
          <p:nvPr/>
        </p:nvSpPr>
        <p:spPr>
          <a:xfrm>
            <a:off x="4881307" y="143568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+ Lehrer am BNT</a:t>
            </a:r>
          </a:p>
        </p:txBody>
      </p:sp>
      <p:sp>
        <p:nvSpPr>
          <p:cNvPr id="1048632" name="Textfeld 7"/>
          <p:cNvSpPr txBox="1"/>
          <p:nvPr/>
        </p:nvSpPr>
        <p:spPr>
          <a:xfrm>
            <a:off x="1856971" y="1419223"/>
            <a:ext cx="31547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auingenieur</a:t>
            </a:r>
          </a:p>
          <a:p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土木工程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尼科莱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rier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特里尔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/>
      <p:bldP spid="1048629" grpId="0"/>
      <p:bldP spid="1048631" grpId="0"/>
      <p:bldP spid="10486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Rechteck 6"/>
          <p:cNvSpPr/>
          <p:nvPr/>
        </p:nvSpPr>
        <p:spPr>
          <a:xfrm>
            <a:off x="0" y="3212976"/>
            <a:ext cx="9144000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8689" name="Rechteck 1"/>
          <p:cNvSpPr/>
          <p:nvPr/>
        </p:nvSpPr>
        <p:spPr>
          <a:xfrm>
            <a:off x="0" y="1772816"/>
            <a:ext cx="9144000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869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048691" name="Rechteck 4"/>
          <p:cNvSpPr/>
          <p:nvPr/>
        </p:nvSpPr>
        <p:spPr>
          <a:xfrm>
            <a:off x="0" y="21293"/>
            <a:ext cx="914501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Überblick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Eurocodes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欧标的介绍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Grundlagen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Tragwerksplanung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Einwirkungen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Tragwerke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Stahlbeton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und                             		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Spannbetontragwerken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Stahl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bauten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Verbund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tragwerken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		  Stahl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6) EC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Holz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bauten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Mauerwerk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sbauten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Entwurf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Berechnung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technik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Auslegung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Bauwerken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gegen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Erdbeben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10) EC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 199</a:t>
            </a: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Bemessung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Konstruktion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tragwerken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9" name="Grafik 5" descr="Logo: Erasmus+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-7816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8" grpId="0" animBg="1"/>
      <p:bldP spid="10486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Rechteck 1"/>
          <p:cNvSpPr/>
          <p:nvPr/>
        </p:nvSpPr>
        <p:spPr>
          <a:xfrm>
            <a:off x="35496" y="167940"/>
            <a:ext cx="9144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…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unter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besonderer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Beachtung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Eurocode 2 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Stahlbetonbau</a:t>
            </a:r>
            <a:r>
              <a:rPr lang="en-US" dirty="0">
                <a:latin typeface="Arial" pitchFamily="34" charset="0"/>
                <a:cs typeface="Arial" pitchFamily="34" charset="0"/>
              </a:rPr>
              <a:t>, concrete structures) und </a:t>
            </a:r>
            <a:r>
              <a:rPr lang="zh-CN" altLang="de-DE" dirty="0">
                <a:latin typeface="Arial" pitchFamily="34" charset="0"/>
                <a:cs typeface="Arial" pitchFamily="34" charset="0"/>
              </a:rPr>
              <a:t>欧标</a:t>
            </a:r>
            <a:r>
              <a:rPr lang="de-DE" altLang="zh-CN" dirty="0">
                <a:latin typeface="Arial" pitchFamily="34" charset="0"/>
                <a:cs typeface="Arial" pitchFamily="34" charset="0"/>
              </a:rPr>
              <a:t>2 </a:t>
            </a:r>
            <a:r>
              <a:rPr lang="zh-CN" altLang="de-DE" dirty="0">
                <a:latin typeface="Arial" pitchFamily="34" charset="0"/>
                <a:cs typeface="Arial" pitchFamily="34" charset="0"/>
              </a:rPr>
              <a:t>混凝土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Eurocode 4</a:t>
            </a:r>
            <a:r>
              <a:rPr lang="en-US" dirty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Verbundbau</a:t>
            </a:r>
            <a:r>
              <a:rPr lang="en-US" dirty="0">
                <a:latin typeface="Arial" pitchFamily="34" charset="0"/>
                <a:cs typeface="Arial" pitchFamily="34" charset="0"/>
              </a:rPr>
              <a:t>, composite steel and concrete structures) </a:t>
            </a:r>
          </a:p>
          <a:p>
            <a:r>
              <a:rPr lang="zh-CN" altLang="de-DE" dirty="0">
                <a:latin typeface="Arial" pitchFamily="34" charset="0"/>
                <a:cs typeface="Arial" pitchFamily="34" charset="0"/>
              </a:rPr>
              <a:t>欧标</a:t>
            </a:r>
            <a:r>
              <a:rPr lang="de-DE" altLang="zh-CN" dirty="0">
                <a:latin typeface="Arial" pitchFamily="34" charset="0"/>
                <a:cs typeface="Arial" pitchFamily="34" charset="0"/>
              </a:rPr>
              <a:t>4 </a:t>
            </a:r>
            <a:r>
              <a:rPr lang="zh-CN" altLang="de-DE" dirty="0">
                <a:latin typeface="Arial" pitchFamily="34" charset="0"/>
                <a:cs typeface="Arial" pitchFamily="34" charset="0"/>
              </a:rPr>
              <a:t>复合建造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und</a:t>
            </a:r>
          </a:p>
          <a:p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GB+50010-2010</a:t>
            </a:r>
            <a:r>
              <a:rPr lang="en-US" dirty="0">
                <a:latin typeface="Arial" pitchFamily="34" charset="0"/>
                <a:cs typeface="Arial" pitchFamily="34" charset="0"/>
              </a:rPr>
              <a:t>（英）4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(Code for Design of Concrete Structures) - und 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JGJ+138-2001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+</a:t>
            </a:r>
            <a:r>
              <a:rPr lang="ja-JP" altLang="de-DE" b="1" dirty="0">
                <a:latin typeface="Arial" pitchFamily="34" charset="0"/>
                <a:cs typeface="Arial" pitchFamily="34" charset="0"/>
              </a:rPr>
              <a:t>型钢混凝土组合结构技术规程</a:t>
            </a:r>
            <a:r>
              <a:rPr lang="de-DE" altLang="ja-JP" dirty="0">
                <a:latin typeface="Arial" pitchFamily="34" charset="0"/>
                <a:cs typeface="Arial" pitchFamily="34" charset="0"/>
              </a:rPr>
              <a:t>_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(Technical Specification for Steel Reinforced Concrete Composite Structures)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Anmerkungen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1. GB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steht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Guo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Biao” = National Standard </a:t>
            </a:r>
          </a:p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ja-JP" altLang="de-D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中華人民共和國國家標準</a:t>
            </a:r>
            <a:r>
              <a:rPr lang="de-DE" altLang="ja-JP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altLang="ja-JP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JGJ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steht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für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“Jian Gong Jian” = Trade standard for construction engineering </a:t>
            </a:r>
          </a:p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ja-JP" altLang="de-D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建築工程行業建設標準</a:t>
            </a:r>
            <a:r>
              <a:rPr lang="de-DE" altLang="ja-JP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80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69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36" descr="http://www.pommer-spezialbetonbau.de/typo3temp/pics/65896d9d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5025"/>
            <a:ext cx="8643966" cy="6482975"/>
          </a:xfrm>
          <a:prstGeom prst="rect">
            <a:avLst/>
          </a:prstGeom>
          <a:noFill/>
        </p:spPr>
      </p:pic>
      <p:sp>
        <p:nvSpPr>
          <p:cNvPr id="1048700" name="Rectangle 37">
            <a:hlinkClick r:id="rId4"/>
          </p:cNvPr>
          <p:cNvSpPr>
            <a:spLocks noChangeArrowheads="1"/>
          </p:cNvSpPr>
          <p:nvPr/>
        </p:nvSpPr>
        <p:spPr bwMode="auto">
          <a:xfrm>
            <a:off x="0" y="9110981"/>
            <a:ext cx="3905250" cy="62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Bild 9 von 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01" name="Textfeld 37"/>
          <p:cNvSpPr txBox="1"/>
          <p:nvPr/>
        </p:nvSpPr>
        <p:spPr>
          <a:xfrm>
            <a:off x="1835696" y="39876"/>
            <a:ext cx="545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Stahlbetonbau: Eurocode 2 + GB 50010 </a:t>
            </a:r>
            <a:r>
              <a:rPr lang="zh-CN" altLang="de-DE" b="1" dirty="0">
                <a:latin typeface="Arial" pitchFamily="34" charset="0"/>
                <a:cs typeface="Arial" pitchFamily="34" charset="0"/>
              </a:rPr>
              <a:t>混凝土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82" name="Grafik 4" descr="Logo: Erasmus+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0"/>
            <a:ext cx="1619250" cy="357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Picture 6" descr="http://www.imo-leipzig.com/uploads/tx_userimcprojects/IMO_Verkehr_BerlinBBI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46" y="571480"/>
            <a:ext cx="8382026" cy="6286520"/>
          </a:xfrm>
          <a:prstGeom prst="rect">
            <a:avLst/>
          </a:prstGeom>
          <a:noFill/>
        </p:spPr>
      </p:pic>
      <p:sp>
        <p:nvSpPr>
          <p:cNvPr id="1048705" name="Rechteck 4"/>
          <p:cNvSpPr/>
          <p:nvPr/>
        </p:nvSpPr>
        <p:spPr>
          <a:xfrm>
            <a:off x="899592" y="216230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Verbundbau: Eurocode 4 + JGJ + 138-2001 </a:t>
            </a:r>
            <a:r>
              <a:rPr lang="zh-CN" altLang="de-DE" b="1" dirty="0">
                <a:latin typeface="Arial" pitchFamily="34" charset="0"/>
                <a:cs typeface="Arial" pitchFamily="34" charset="0"/>
              </a:rPr>
              <a:t>复合建造</a:t>
            </a:r>
            <a:endParaRPr lang="de-DE" b="1" dirty="0"/>
          </a:p>
        </p:txBody>
      </p:sp>
      <p:pic>
        <p:nvPicPr>
          <p:cNvPr id="2097184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Titel 1"/>
          <p:cNvSpPr>
            <a:spLocks noGrp="1"/>
          </p:cNvSpPr>
          <p:nvPr>
            <p:ph type="ctrTitle" idx="4294967295"/>
          </p:nvPr>
        </p:nvSpPr>
        <p:spPr>
          <a:xfrm>
            <a:off x="71030" y="42862"/>
            <a:ext cx="7772400" cy="714375"/>
          </a:xfrm>
        </p:spPr>
        <p:txBody>
          <a:bodyPr>
            <a:normAutofit fontScale="90000"/>
          </a:bodyPr>
          <a:lstStyle/>
          <a:p>
            <a:r>
              <a:rPr lang="de-DE" sz="4300" b="1" u="sng" dirty="0">
                <a:latin typeface="Arial" pitchFamily="34" charset="0"/>
                <a:cs typeface="Arial" pitchFamily="34" charset="0"/>
              </a:rPr>
              <a:t>Projekt: </a:t>
            </a:r>
            <a:r>
              <a:rPr lang="de-DE" sz="3600" b="1" u="sng" dirty="0">
                <a:solidFill>
                  <a:srgbClr val="0070C0"/>
                </a:solidFill>
                <a:latin typeface="Arial Black" pitchFamily="34" charset="0"/>
              </a:rPr>
              <a:t>AVEC BNT</a:t>
            </a:r>
          </a:p>
        </p:txBody>
      </p:sp>
      <p:sp>
        <p:nvSpPr>
          <p:cNvPr id="1048710" name="Untertitel 2"/>
          <p:cNvSpPr>
            <a:spLocks noGrp="1"/>
          </p:cNvSpPr>
          <p:nvPr>
            <p:ph type="subTitle" idx="4294967295"/>
          </p:nvPr>
        </p:nvSpPr>
        <p:spPr>
          <a:xfrm>
            <a:off x="1691344" y="748300"/>
            <a:ext cx="6143667" cy="5286412"/>
          </a:xfrm>
        </p:spPr>
        <p:txBody>
          <a:bodyPr>
            <a:normAutofit fontScale="96429" lnSpcReduction="10000"/>
          </a:bodyPr>
          <a:lstStyle/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nalyse und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分析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ergleich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比较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zh-CN" altLang="en-US" dirty="0"/>
          </a:p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uropäischer und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欧洲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hinesischer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中国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zh-CN" altLang="en-US" dirty="0"/>
          </a:p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de-DE" sz="4100" dirty="0">
                <a:latin typeface="Arial" pitchFamily="34" charset="0"/>
                <a:cs typeface="Arial" pitchFamily="34" charset="0"/>
              </a:rPr>
              <a:t>a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utechnischer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土木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zh-CN" altLang="en-US" dirty="0"/>
          </a:p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ormen der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结构技术规章</a:t>
            </a:r>
            <a:r>
              <a:rPr lang="en-US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buNone/>
            </a:pPr>
            <a:r>
              <a:rPr lang="de-DE" sz="41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sz="4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ragwerksplanung </a:t>
            </a:r>
            <a:r>
              <a:rPr lang="zh-CN" altLang="de-DE" sz="41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支承结构计划</a:t>
            </a:r>
            <a:endParaRPr lang="de-DE" sz="41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l"/>
            <a:endParaRPr lang="de-DE" dirty="0"/>
          </a:p>
          <a:p>
            <a:pPr algn="l"/>
            <a:endParaRPr lang="de-DE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de-DE" dirty="0"/>
          </a:p>
        </p:txBody>
      </p:sp>
      <p:pic>
        <p:nvPicPr>
          <p:cNvPr id="2097185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711" name="Textfeld 4"/>
          <p:cNvSpPr txBox="1"/>
          <p:nvPr/>
        </p:nvSpPr>
        <p:spPr>
          <a:xfrm>
            <a:off x="2483768" y="641619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Arial Black" pitchFamily="34" charset="0"/>
              </a:rPr>
              <a:t>Erasmus+-Projekt: </a:t>
            </a:r>
            <a:r>
              <a:rPr lang="de-DE" b="1" u="sng" dirty="0">
                <a:solidFill>
                  <a:srgbClr val="0070C0"/>
                </a:solidFill>
                <a:latin typeface="Arial Black" pitchFamily="34" charset="0"/>
              </a:rPr>
              <a:t>AVEC BNT</a:t>
            </a:r>
            <a:endParaRPr lang="de-DE" dirty="0"/>
          </a:p>
        </p:txBody>
      </p:sp>
      <p:sp>
        <p:nvSpPr>
          <p:cNvPr id="1048712" name="Pfeil nach rechts 5"/>
          <p:cNvSpPr/>
          <p:nvPr/>
        </p:nvSpPr>
        <p:spPr>
          <a:xfrm>
            <a:off x="1763688" y="6527491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1" grpId="0"/>
      <p:bldP spid="10487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Rechteck 1"/>
          <p:cNvSpPr/>
          <p:nvPr/>
        </p:nvSpPr>
        <p:spPr>
          <a:xfrm>
            <a:off x="179512" y="873723"/>
            <a:ext cx="89644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Erasmus+ ist das EU-Programm zur Förderung von allgemeiner und beruflicher Bildung, Jugend und Sport in Europa.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zh-CN" altLang="de-DE" dirty="0"/>
              <a:t>是欧洲各共同体在</a:t>
            </a:r>
            <a:r>
              <a:rPr lang="de-DE" altLang="zh-CN" dirty="0"/>
              <a:t>1987</a:t>
            </a:r>
            <a:r>
              <a:rPr lang="zh-CN" altLang="de-DE" dirty="0"/>
              <a:t>年成立的一个学生交换项目，</a:t>
            </a:r>
            <a:r>
              <a:rPr lang="de-DE" altLang="zh-CN" dirty="0"/>
              <a:t>2014</a:t>
            </a:r>
            <a:r>
              <a:rPr lang="zh-CN" altLang="de-DE" dirty="0"/>
              <a:t>年</a:t>
            </a:r>
            <a:r>
              <a:rPr lang="de-DE" altLang="zh-CN" dirty="0"/>
              <a:t>1</a:t>
            </a:r>
            <a:r>
              <a:rPr lang="zh-CN" altLang="de-DE" dirty="0"/>
              <a:t>月在它的基础上创建了应用于欧盟现在所有教育、训练及青年体育领域的交换计划</a:t>
            </a:r>
            <a:r>
              <a:rPr lang="de-DE" altLang="zh-CN" dirty="0"/>
              <a:t>Erasmus+</a:t>
            </a:r>
            <a:r>
              <a:rPr lang="zh-CN" altLang="de-DE" dirty="0"/>
              <a:t>。其国际版为伊拉斯谟世界计划。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Budget: ca. 14.7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Milliarden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Euro, von 2014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2020</a:t>
            </a:r>
          </a:p>
          <a:p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u="sng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Verantwortlich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für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das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Projekt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AVEC BNT: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Die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nationale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Agentur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des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Bundesinstitutes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für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Berufsbildung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NA-BIBB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en-US" sz="24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r>
              <a:rPr lang="en-US" sz="2400" b="1" u="sng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Bedingungen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für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das Erasmus+-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Projekt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r>
              <a:rPr lang="de-DE" sz="2400" b="1" u="sng" dirty="0"/>
              <a:t> </a:t>
            </a:r>
          </a:p>
          <a:p>
            <a:pPr marL="342900" indent="-342900">
              <a:buFont typeface="Wingdings" charset="0"/>
              <a:buChar char="à"/>
            </a:pPr>
            <a:r>
              <a:rPr lang="de-DE" sz="2400" b="1" u="sng" dirty="0"/>
              <a:t>Drei </a:t>
            </a:r>
            <a:r>
              <a:rPr lang="de-DE" sz="2400" b="1" dirty="0"/>
              <a:t>Partnerländer in der EU</a:t>
            </a:r>
          </a:p>
          <a:p>
            <a:pPr marL="342900" indent="-342900">
              <a:buFont typeface="Wingdings" charset="0"/>
              <a:buChar char="à"/>
            </a:pPr>
            <a:r>
              <a:rPr lang="de-DE" sz="2400" b="1" dirty="0"/>
              <a:t>Bereits </a:t>
            </a:r>
            <a:r>
              <a:rPr lang="de-DE" sz="2400" b="1" u="sng" dirty="0"/>
              <a:t>bestehende</a:t>
            </a:r>
            <a:r>
              <a:rPr lang="de-DE" sz="2400" b="1" dirty="0"/>
              <a:t> Partnerschaften!</a:t>
            </a:r>
            <a:endParaRPr lang="de-DE" sz="2400" dirty="0"/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17" name="Titel 1"/>
          <p:cNvSpPr txBox="1"/>
          <p:nvPr/>
        </p:nvSpPr>
        <p:spPr>
          <a:xfrm>
            <a:off x="597049" y="260648"/>
            <a:ext cx="7772400" cy="49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227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4400" b="1" i="0" u="sng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Was </a:t>
            </a:r>
            <a:r>
              <a:rPr kumimoji="0" lang="en-US" sz="4400" b="1" i="0" u="sng" strike="noStrike" kern="1200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ist</a:t>
            </a:r>
            <a:r>
              <a:rPr kumimoji="0" lang="en-US" sz="4400" b="1" i="0" u="sng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ERASMUS+?</a:t>
            </a:r>
            <a:r>
              <a:rPr kumimoji="0" lang="zh-CN" altLang="de-DE" sz="4400" b="1" i="0" u="sng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伊拉斯莫是什么</a:t>
            </a:r>
            <a:endParaRPr kumimoji="0" lang="en-US" sz="4400" b="1" i="0" u="sng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97186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718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Rechteck 1"/>
          <p:cNvSpPr/>
          <p:nvPr/>
        </p:nvSpPr>
        <p:spPr>
          <a:xfrm>
            <a:off x="506461" y="2632574"/>
            <a:ext cx="78581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u="sng" dirty="0">
                <a:latin typeface="Arial" pitchFamily="34" charset="0"/>
                <a:cs typeface="Arial" pitchFamily="34" charset="0"/>
              </a:rPr>
              <a:t>Die Projektpartner </a:t>
            </a:r>
            <a:r>
              <a:rPr lang="zh-CN" altLang="de-DE" sz="2800" b="1" u="sng" dirty="0">
                <a:latin typeface="Arial" pitchFamily="34" charset="0"/>
                <a:cs typeface="Arial" pitchFamily="34" charset="0"/>
              </a:rPr>
              <a:t>合作伙伴</a:t>
            </a:r>
            <a:endParaRPr lang="de-DE" sz="2400" b="1" u="sng" dirty="0">
              <a:latin typeface="Arial" pitchFamily="34" charset="0"/>
              <a:cs typeface="Arial" pitchFamily="34" charset="0"/>
            </a:endParaRPr>
          </a:p>
          <a:p>
            <a:pPr algn="ctr"/>
            <a:endParaRPr lang="de-DE" sz="2400" b="1" u="sng" dirty="0">
              <a:latin typeface="Arial" pitchFamily="34" charset="0"/>
              <a:cs typeface="Arial" pitchFamily="34" charset="0"/>
            </a:endParaRP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des Balthasar-Neumann-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Technikums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Trier (BNT):</a:t>
            </a:r>
          </a:p>
          <a:p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23" name="AutoShape 2" descr="Bildergebnis für B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48724" name="AutoShape 4" descr="Bildergebnis für B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97187" name="Picture 6" descr="http://www.lucid-cube.de/content/LogoBNT_Vek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28735"/>
            <a:ext cx="2095500" cy="952500"/>
          </a:xfrm>
          <a:prstGeom prst="rect">
            <a:avLst/>
          </a:prstGeom>
          <a:noFill/>
        </p:spPr>
      </p:pic>
      <p:graphicFrame>
        <p:nvGraphicFramePr>
          <p:cNvPr id="4194305" name="Object 1"/>
          <p:cNvGraphicFramePr>
            <a:graphicFrameLocks noChangeAspect="1"/>
          </p:cNvGraphicFramePr>
          <p:nvPr/>
        </p:nvGraphicFramePr>
        <p:xfrm>
          <a:off x="827584" y="224897"/>
          <a:ext cx="3442233" cy="2407677"/>
        </p:xfrm>
        <a:graphic>
          <a:graphicData uri="http://schemas.openxmlformats.org/presentationml/2006/ole">
            <p:oleObj spid="_x0000_s35955" name="Photo Editor Photo" r:id="rId5" imgW="6249272" imgH="4371429" progId="">
              <p:embed/>
            </p:oleObj>
          </a:graphicData>
        </a:graphic>
      </p:graphicFrame>
      <p:sp>
        <p:nvSpPr>
          <p:cNvPr id="1048725" name="Textfeld 6"/>
          <p:cNvSpPr txBox="1"/>
          <p:nvPr/>
        </p:nvSpPr>
        <p:spPr>
          <a:xfrm>
            <a:off x="506461" y="4077072"/>
            <a:ext cx="6801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/>
              <a:t> 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ein College aus Lettland </a:t>
            </a:r>
            <a:r>
              <a:rPr lang="zh-CN" altLang="de-DE" sz="2000" b="1" dirty="0">
                <a:latin typeface="Arial" pitchFamily="34" charset="0"/>
                <a:cs typeface="Arial" pitchFamily="34" charset="0"/>
              </a:rPr>
              <a:t>拉脱维亚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2000" b="1" dirty="0">
                <a:latin typeface="Arial" pitchFamily="34" charset="0"/>
                <a:cs typeface="Arial" pitchFamily="34" charset="0"/>
              </a:rPr>
              <a:t> eine Hochschule aus China </a:t>
            </a:r>
            <a:r>
              <a:rPr lang="zh-CN" altLang="de-DE" sz="2000" b="1" dirty="0">
                <a:latin typeface="Arial" pitchFamily="34" charset="0"/>
                <a:cs typeface="Arial" pitchFamily="34" charset="0"/>
              </a:rPr>
              <a:t>中国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2000" b="1" dirty="0">
                <a:latin typeface="Arial" pitchFamily="34" charset="0"/>
                <a:cs typeface="Arial" pitchFamily="34" charset="0"/>
              </a:rPr>
              <a:t> eine Universität aus Luxemburg </a:t>
            </a:r>
            <a:r>
              <a:rPr lang="zh-CN" altLang="de-DE" sz="2000" b="1" dirty="0">
                <a:latin typeface="Arial" pitchFamily="34" charset="0"/>
                <a:cs typeface="Arial" pitchFamily="34" charset="0"/>
              </a:rPr>
              <a:t>卢森堡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endParaRPr lang="de-DE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2000" b="1" dirty="0">
                <a:latin typeface="Arial" pitchFamily="34" charset="0"/>
                <a:cs typeface="Arial" pitchFamily="34" charset="0"/>
              </a:rPr>
              <a:t> seit Sommer 2017: eine Hochschule aus Deutschland </a:t>
            </a:r>
            <a:r>
              <a:rPr lang="zh-CN" altLang="de-DE" sz="2000" b="1" dirty="0">
                <a:latin typeface="Arial" pitchFamily="34" charset="0"/>
                <a:cs typeface="Arial" pitchFamily="34" charset="0"/>
              </a:rPr>
              <a:t>德国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89" name="Picture 2" descr="Logo: Erasmus+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4613" y="0"/>
            <a:ext cx="1929387" cy="476672"/>
          </a:xfrm>
          <a:prstGeom prst="rect">
            <a:avLst/>
          </a:prstGeom>
          <a:noFill/>
        </p:spPr>
      </p:pic>
      <p:sp>
        <p:nvSpPr>
          <p:cNvPr id="1048729" name="Textfeld 3"/>
          <p:cNvSpPr txBox="1"/>
          <p:nvPr/>
        </p:nvSpPr>
        <p:spPr>
          <a:xfrm>
            <a:off x="57804" y="507090"/>
            <a:ext cx="2497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itchFamily="34" charset="0"/>
                <a:cs typeface="Arial" pitchFamily="34" charset="0"/>
              </a:rPr>
              <a:t>Luxemburg</a:t>
            </a:r>
            <a:r>
              <a:rPr lang="zh-CN" altLang="de-DE" sz="3200" b="1" dirty="0">
                <a:latin typeface="Arial" pitchFamily="34" charset="0"/>
                <a:cs typeface="Arial" pitchFamily="34" charset="0"/>
              </a:rPr>
              <a:t>卢森堡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3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048731" name="Textfeld 9"/>
          <p:cNvSpPr txBox="1"/>
          <p:nvPr/>
        </p:nvSpPr>
        <p:spPr>
          <a:xfrm>
            <a:off x="6708025" y="735895"/>
            <a:ext cx="2460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itchFamily="34" charset="0"/>
                <a:cs typeface="Arial" pitchFamily="34" charset="0"/>
              </a:rPr>
              <a:t>Hong Kong</a:t>
            </a:r>
            <a:r>
              <a:rPr lang="zh-CN" altLang="de-DE" sz="3200" b="1" dirty="0">
                <a:latin typeface="Arial" pitchFamily="34" charset="0"/>
                <a:cs typeface="Arial" pitchFamily="34" charset="0"/>
              </a:rPr>
              <a:t>香港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  <a:p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32" name="Rechteck 5"/>
          <p:cNvSpPr/>
          <p:nvPr/>
        </p:nvSpPr>
        <p:spPr>
          <a:xfrm>
            <a:off x="-1" y="507090"/>
            <a:ext cx="2401063" cy="584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8733" name="Rechteck 11"/>
          <p:cNvSpPr/>
          <p:nvPr/>
        </p:nvSpPr>
        <p:spPr>
          <a:xfrm>
            <a:off x="6704136" y="821513"/>
            <a:ext cx="2388158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97192" name="Grafi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596" y="1674427"/>
            <a:ext cx="8739215" cy="4795589"/>
          </a:xfrm>
          <a:prstGeom prst="rect">
            <a:avLst/>
          </a:prstGeom>
        </p:spPr>
      </p:pic>
      <p:cxnSp>
        <p:nvCxnSpPr>
          <p:cNvPr id="3145728" name="Gerade Verbindung mit Pfeil 6"/>
          <p:cNvCxnSpPr>
            <a:cxnSpLocks/>
            <a:stCxn id="1048729" idx="2"/>
          </p:cNvCxnSpPr>
          <p:nvPr/>
        </p:nvCxnSpPr>
        <p:spPr>
          <a:xfrm>
            <a:off x="1306790" y="1584308"/>
            <a:ext cx="384890" cy="20607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Gerade Verbindung mit Pfeil 10"/>
          <p:cNvCxnSpPr>
            <a:cxnSpLocks/>
            <a:stCxn id="1048733" idx="2"/>
          </p:cNvCxnSpPr>
          <p:nvPr/>
        </p:nvCxnSpPr>
        <p:spPr>
          <a:xfrm flipH="1">
            <a:off x="7620000" y="1321579"/>
            <a:ext cx="278215" cy="39796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4" name="Textfeld 12"/>
          <p:cNvSpPr txBox="1"/>
          <p:nvPr/>
        </p:nvSpPr>
        <p:spPr>
          <a:xfrm>
            <a:off x="2363373" y="710121"/>
            <a:ext cx="1532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itchFamily="34" charset="0"/>
                <a:cs typeface="Arial" pitchFamily="34" charset="0"/>
              </a:rPr>
              <a:t>Trier</a:t>
            </a:r>
            <a:r>
              <a:rPr lang="zh-CN" altLang="de-DE" sz="3200" b="1" dirty="0">
                <a:latin typeface="Arial" pitchFamily="34" charset="0"/>
                <a:cs typeface="Arial" pitchFamily="34" charset="0"/>
              </a:rPr>
              <a:t>特里尔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35" name="Textfeld 13"/>
          <p:cNvSpPr txBox="1"/>
          <p:nvPr/>
        </p:nvSpPr>
        <p:spPr>
          <a:xfrm>
            <a:off x="4204813" y="770"/>
            <a:ext cx="13104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itchFamily="34" charset="0"/>
                <a:cs typeface="Arial" pitchFamily="34" charset="0"/>
              </a:rPr>
              <a:t>Riga</a:t>
            </a:r>
            <a:r>
              <a:rPr lang="zh-CN" altLang="de-DE" sz="3200" b="1" dirty="0">
                <a:latin typeface="Arial" pitchFamily="34" charset="0"/>
                <a:cs typeface="Arial" pitchFamily="34" charset="0"/>
              </a:rPr>
              <a:t>里加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45730" name="Gerade Verbindung mit Pfeil 14"/>
          <p:cNvCxnSpPr>
            <a:cxnSpLocks/>
          </p:cNvCxnSpPr>
          <p:nvPr/>
        </p:nvCxnSpPr>
        <p:spPr>
          <a:xfrm flipH="1">
            <a:off x="2428861" y="622036"/>
            <a:ext cx="2311831" cy="2590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Gerade Verbindung mit Pfeil 15"/>
          <p:cNvCxnSpPr>
            <a:cxnSpLocks/>
          </p:cNvCxnSpPr>
          <p:nvPr/>
        </p:nvCxnSpPr>
        <p:spPr>
          <a:xfrm flipH="1">
            <a:off x="1757168" y="1321579"/>
            <a:ext cx="1279409" cy="22255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6" name="Rechteck 16"/>
          <p:cNvSpPr/>
          <p:nvPr/>
        </p:nvSpPr>
        <p:spPr>
          <a:xfrm>
            <a:off x="2510814" y="768148"/>
            <a:ext cx="1218880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8737" name="Rechteck 17"/>
          <p:cNvSpPr/>
          <p:nvPr/>
        </p:nvSpPr>
        <p:spPr>
          <a:xfrm>
            <a:off x="3931074" y="100800"/>
            <a:ext cx="158417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Picture 6" descr="https://78462f86-a-84e765d0-s-sites.googlegroups.com/a/blower-door-xxl.lv/www/references/rck-riga/RCK.jpg?attachauth=ANoY7cpwl0AwTvIPtNNVA0iXdwU9W5dJSTFchQUocwGxpRDoaluRxLLI9aJI2f879xPi3M0u05t5vZsKs71t-ugjfot6hp2ECR7CiQ4hEi0Z680KIWcT7W3eAB7mzCAv4LmgWg0lp6gf7QIcqXOp69H6wWZ4NBYcYeGo_rcJ98s79acFGx8Ob4AT-hM1WI_dlMpsEFyT-DKXFcjAenWJmiPUYWwpiPdJ5JKlVJ97zFgetf_LLtH9MoI%3D&amp;attredirects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32" y="2494402"/>
            <a:ext cx="6143668" cy="4363598"/>
          </a:xfrm>
          <a:prstGeom prst="rect">
            <a:avLst/>
          </a:prstGeom>
          <a:noFill/>
        </p:spPr>
      </p:pic>
      <p:sp>
        <p:nvSpPr>
          <p:cNvPr id="1048741" name="Rechteck 4"/>
          <p:cNvSpPr/>
          <p:nvPr/>
        </p:nvSpPr>
        <p:spPr>
          <a:xfrm>
            <a:off x="0" y="142852"/>
            <a:ext cx="38576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das Riga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Building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College (RCK):</a:t>
            </a:r>
          </a:p>
          <a:p>
            <a:r>
              <a:rPr lang="zh-CN" altLang="de-DE" b="1" dirty="0">
                <a:latin typeface="Arial" pitchFamily="34" charset="0"/>
                <a:cs typeface="Arial" pitchFamily="34" charset="0"/>
              </a:rPr>
              <a:t>里加的学校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94" name="Picture 10" descr="Ri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0"/>
            <a:ext cx="4429125" cy="2491383"/>
          </a:xfrm>
          <a:prstGeom prst="rect">
            <a:avLst/>
          </a:prstGeom>
          <a:noFill/>
        </p:spPr>
      </p:pic>
      <p:cxnSp>
        <p:nvCxnSpPr>
          <p:cNvPr id="3145732" name="Gerade Verbindung mit Pfeil 7"/>
          <p:cNvCxnSpPr>
            <a:cxnSpLocks/>
          </p:cNvCxnSpPr>
          <p:nvPr/>
        </p:nvCxnSpPr>
        <p:spPr>
          <a:xfrm>
            <a:off x="3714744" y="357166"/>
            <a:ext cx="1857388" cy="7143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429132"/>
            <a:ext cx="26376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742" name="Rechteck 8"/>
          <p:cNvSpPr/>
          <p:nvPr/>
        </p:nvSpPr>
        <p:spPr>
          <a:xfrm>
            <a:off x="142844" y="1307033"/>
            <a:ext cx="1986280" cy="35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Frau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Rūta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Vanaga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96" name="Picture 1" descr="C:\Users\Helmut\Desktop\Ruta Vanag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319"/>
            <a:ext cx="1317250" cy="1419562"/>
          </a:xfrm>
          <a:prstGeom prst="rect">
            <a:avLst/>
          </a:prstGeom>
          <a:noFill/>
        </p:spPr>
      </p:pic>
      <p:pic>
        <p:nvPicPr>
          <p:cNvPr id="2097197" name="Picture 2" descr="Logo: Erasmus+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38" y="645795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Picture 2" descr="Hong Kong, a City Tasting Tour with Richard Ekkebus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1246"/>
            <a:ext cx="9144000" cy="5026755"/>
          </a:xfrm>
          <a:prstGeom prst="rect">
            <a:avLst/>
          </a:prstGeom>
          <a:noFill/>
        </p:spPr>
      </p:pic>
      <p:sp>
        <p:nvSpPr>
          <p:cNvPr id="1048746" name="Rechteck 2"/>
          <p:cNvSpPr/>
          <p:nvPr/>
        </p:nvSpPr>
        <p:spPr>
          <a:xfrm>
            <a:off x="142844" y="285728"/>
            <a:ext cx="37861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das Technological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Higher Education Institute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Hongkong (THEI):</a:t>
            </a:r>
          </a:p>
          <a:p>
            <a:r>
              <a:rPr lang="zh-CN" altLang="de-DE" b="1" dirty="0">
                <a:latin typeface="Arial" pitchFamily="34" charset="0"/>
                <a:cs typeface="Arial" pitchFamily="34" charset="0"/>
              </a:rPr>
              <a:t>香港高等教育学院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IR Prof. Dr. Simon Wong Ho Fai</a:t>
            </a:r>
            <a:endParaRPr lang="de-DE" dirty="0"/>
          </a:p>
        </p:txBody>
      </p:sp>
      <p:pic>
        <p:nvPicPr>
          <p:cNvPr id="2097199" name="Picture 8" descr="THEi Tsing Yi Camp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0"/>
            <a:ext cx="2847975" cy="1876425"/>
          </a:xfrm>
          <a:prstGeom prst="rect">
            <a:avLst/>
          </a:prstGeom>
          <a:noFill/>
        </p:spPr>
      </p:pic>
      <p:pic>
        <p:nvPicPr>
          <p:cNvPr id="2097200" name="Picture 2" descr="Ir. Dr. WONG Ho Fai, Sim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0"/>
            <a:ext cx="1357322" cy="1809764"/>
          </a:xfrm>
          <a:prstGeom prst="rect">
            <a:avLst/>
          </a:prstGeom>
          <a:noFill/>
        </p:spPr>
      </p:pic>
      <p:cxnSp>
        <p:nvCxnSpPr>
          <p:cNvPr id="3145733" name="Gerade Verbindung mit Pfeil 7"/>
          <p:cNvCxnSpPr>
            <a:cxnSpLocks/>
          </p:cNvCxnSpPr>
          <p:nvPr/>
        </p:nvCxnSpPr>
        <p:spPr>
          <a:xfrm rot="5400000">
            <a:off x="-1107305" y="2250289"/>
            <a:ext cx="2428892" cy="21428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1" name="Picture 4" descr="TH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642918"/>
            <a:ext cx="1238250" cy="647700"/>
          </a:xfrm>
          <a:prstGeom prst="rect">
            <a:avLst/>
          </a:prstGeom>
          <a:noFill/>
        </p:spPr>
      </p:pic>
      <p:pic>
        <p:nvPicPr>
          <p:cNvPr id="2097202" name="Picture 2" descr="Logo: Erasmus+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750" y="6437315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extfeld 5"/>
          <p:cNvSpPr txBox="1"/>
          <p:nvPr/>
        </p:nvSpPr>
        <p:spPr>
          <a:xfrm>
            <a:off x="2411760" y="1268760"/>
            <a:ext cx="35283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Balthasar </a:t>
            </a:r>
          </a:p>
          <a:p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贝特塞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Neumann</a:t>
            </a:r>
          </a:p>
          <a:p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诺伊曼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  Technikum</a:t>
            </a:r>
          </a:p>
          <a:p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技术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de-DE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BNT</a:t>
            </a:r>
          </a:p>
        </p:txBody>
      </p:sp>
      <p:pic>
        <p:nvPicPr>
          <p:cNvPr id="2097166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0"/>
            <a:ext cx="1643042" cy="405928"/>
          </a:xfrm>
          <a:prstGeom prst="rect">
            <a:avLst/>
          </a:prstGeom>
          <a:noFill/>
        </p:spPr>
      </p:pic>
      <p:sp>
        <p:nvSpPr>
          <p:cNvPr id="1048637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2" descr="https://upload.wikimedia.org/wikipedia/commons/thumb/d/d5/University_of_Luxembourg_-_Kirchberg_Campus.jpg/1920px-University_of_Luxembourg_-_Kirchberg_Camp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7276"/>
            <a:ext cx="9144000" cy="5320725"/>
          </a:xfrm>
          <a:prstGeom prst="rect">
            <a:avLst/>
          </a:prstGeom>
          <a:noFill/>
        </p:spPr>
      </p:pic>
      <p:pic>
        <p:nvPicPr>
          <p:cNvPr id="2097204" name="Picture 4" descr=" Bild in Originalgröße anzeigen 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428604"/>
            <a:ext cx="895351" cy="762000"/>
          </a:xfrm>
          <a:prstGeom prst="rect">
            <a:avLst/>
          </a:prstGeom>
          <a:noFill/>
        </p:spPr>
      </p:pic>
      <p:sp>
        <p:nvSpPr>
          <p:cNvPr id="1048750" name="Rechteck 3"/>
          <p:cNvSpPr/>
          <p:nvPr/>
        </p:nvSpPr>
        <p:spPr>
          <a:xfrm>
            <a:off x="0" y="285728"/>
            <a:ext cx="3172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die Universität Luxemburg:</a:t>
            </a: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Prof. Dr. Markus Schäfer</a:t>
            </a:r>
          </a:p>
          <a:p>
            <a:r>
              <a:rPr lang="zh-CN" altLang="de-DE" b="1" dirty="0">
                <a:latin typeface="Arial" pitchFamily="34" charset="0"/>
                <a:cs typeface="Arial" pitchFamily="34" charset="0"/>
              </a:rPr>
              <a:t>卢森堡大学</a:t>
            </a:r>
            <a:endParaRPr lang="de-DE" dirty="0"/>
          </a:p>
        </p:txBody>
      </p:sp>
      <p:pic>
        <p:nvPicPr>
          <p:cNvPr id="2097205" name="Picture 2" descr="Markus Schäf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224" y="99282"/>
            <a:ext cx="2130964" cy="1420644"/>
          </a:xfrm>
          <a:prstGeom prst="rect">
            <a:avLst/>
          </a:prstGeom>
          <a:noFill/>
        </p:spPr>
      </p:pic>
      <p:cxnSp>
        <p:nvCxnSpPr>
          <p:cNvPr id="3145734" name="Gerade Verbindung mit Pfeil 6"/>
          <p:cNvCxnSpPr>
            <a:cxnSpLocks/>
            <a:stCxn id="1048750" idx="3"/>
          </p:cNvCxnSpPr>
          <p:nvPr/>
        </p:nvCxnSpPr>
        <p:spPr>
          <a:xfrm>
            <a:off x="3172663" y="747393"/>
            <a:ext cx="3185287" cy="403892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6" name="Picture 2" descr="Logo: Erasmus+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Rectangle 7"/>
          <p:cNvSpPr>
            <a:spLocks noChangeArrowheads="1"/>
          </p:cNvSpPr>
          <p:nvPr/>
        </p:nvSpPr>
        <p:spPr bwMode="gray">
          <a:xfrm>
            <a:off x="304800" y="1752600"/>
            <a:ext cx="8077200" cy="152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621" name="Rectangle 9"/>
          <p:cNvSpPr>
            <a:spLocks noChangeArrowheads="1"/>
          </p:cNvSpPr>
          <p:nvPr/>
        </p:nvSpPr>
        <p:spPr bwMode="gray">
          <a:xfrm rot="-5400000">
            <a:off x="-1828800" y="2819400"/>
            <a:ext cx="5181600" cy="152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622" name="Text Box 12"/>
          <p:cNvSpPr txBox="1">
            <a:spLocks noChangeArrowheads="1"/>
          </p:cNvSpPr>
          <p:nvPr/>
        </p:nvSpPr>
        <p:spPr bwMode="auto">
          <a:xfrm>
            <a:off x="785786" y="142852"/>
            <a:ext cx="7920037" cy="249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 b="1" dirty="0"/>
              <a:t>University </a:t>
            </a:r>
            <a:r>
              <a:rPr lang="de-DE" sz="3600" b="1" dirty="0" err="1"/>
              <a:t>of</a:t>
            </a:r>
            <a:r>
              <a:rPr lang="de-DE" sz="3600" b="1" dirty="0"/>
              <a:t> Applied </a:t>
            </a:r>
            <a:r>
              <a:rPr lang="de-DE" sz="3600" b="1" dirty="0" err="1"/>
              <a:t>Sciences</a:t>
            </a:r>
            <a:r>
              <a:rPr lang="de-DE" sz="3600" b="1" dirty="0"/>
              <a:t>:</a:t>
            </a:r>
          </a:p>
          <a:p>
            <a:r>
              <a:rPr lang="de-DE" sz="3600" b="1" dirty="0"/>
              <a:t> </a:t>
            </a:r>
          </a:p>
          <a:p>
            <a:endParaRPr lang="de-DE" sz="3600" b="1" dirty="0"/>
          </a:p>
          <a:p>
            <a:pPr algn="l"/>
            <a:r>
              <a:rPr lang="de-DE" sz="5400" b="1" dirty="0"/>
              <a:t>	</a:t>
            </a:r>
            <a:r>
              <a:rPr lang="de-DE" sz="5400" b="1" dirty="0">
                <a:solidFill>
                  <a:schemeClr val="hlink"/>
                </a:solidFill>
              </a:rPr>
              <a:t> </a:t>
            </a:r>
            <a:endParaRPr lang="de-DE" sz="6000" dirty="0">
              <a:solidFill>
                <a:schemeClr val="hlink"/>
              </a:solidFill>
            </a:endParaRPr>
          </a:p>
        </p:txBody>
      </p:sp>
      <p:sp>
        <p:nvSpPr>
          <p:cNvPr id="1048623" name="Text Box 13"/>
          <p:cNvSpPr txBox="1">
            <a:spLocks noChangeArrowheads="1"/>
          </p:cNvSpPr>
          <p:nvPr/>
        </p:nvSpPr>
        <p:spPr bwMode="auto">
          <a:xfrm>
            <a:off x="2000232" y="714356"/>
            <a:ext cx="6696744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4400" b="1" dirty="0">
                <a:solidFill>
                  <a:schemeClr val="hlink"/>
                </a:solidFill>
              </a:rPr>
              <a:t>Hochschule Trier </a:t>
            </a:r>
          </a:p>
          <a:p>
            <a:pPr algn="l"/>
            <a:r>
              <a:rPr lang="zh-CN" altLang="de-DE" sz="4400" b="1" dirty="0">
                <a:solidFill>
                  <a:schemeClr val="hlink"/>
                </a:solidFill>
              </a:rPr>
              <a:t>特里尔应用科技大学</a:t>
            </a:r>
            <a:endParaRPr lang="de-DE" sz="4400" b="1" dirty="0">
              <a:solidFill>
                <a:schemeClr val="hlink"/>
              </a:solidFill>
            </a:endParaRPr>
          </a:p>
          <a:p>
            <a:pPr algn="r"/>
            <a:endParaRPr lang="de-DE" sz="2000" dirty="0">
              <a:solidFill>
                <a:schemeClr val="hlink"/>
              </a:solidFill>
            </a:endParaRPr>
          </a:p>
          <a:p>
            <a:pPr algn="r"/>
            <a:endParaRPr lang="de-DE" sz="2000" dirty="0">
              <a:solidFill>
                <a:schemeClr val="hlink"/>
              </a:solidFill>
            </a:endParaRPr>
          </a:p>
          <a:p>
            <a:pPr algn="r"/>
            <a:endParaRPr lang="de-DE" sz="2000" dirty="0">
              <a:solidFill>
                <a:schemeClr val="hlink"/>
              </a:solidFill>
            </a:endParaRPr>
          </a:p>
          <a:p>
            <a:pPr algn="r"/>
            <a:endParaRPr lang="de-DE" sz="2000" dirty="0">
              <a:solidFill>
                <a:schemeClr val="hlink"/>
              </a:solidFill>
            </a:endParaRPr>
          </a:p>
          <a:p>
            <a:pPr algn="r"/>
            <a:endParaRPr lang="de-DE" sz="2000" dirty="0">
              <a:solidFill>
                <a:schemeClr val="hlink"/>
              </a:solidFill>
            </a:endParaRPr>
          </a:p>
          <a:p>
            <a:pPr algn="r"/>
            <a:endParaRPr lang="de-DE" sz="2000" dirty="0">
              <a:solidFill>
                <a:schemeClr val="tx1"/>
              </a:solidFill>
            </a:endParaRPr>
          </a:p>
          <a:p>
            <a:pPr algn="r"/>
            <a:endParaRPr lang="de-DE" sz="2000" dirty="0">
              <a:solidFill>
                <a:schemeClr val="tx1"/>
              </a:solidFill>
            </a:endParaRPr>
          </a:p>
          <a:p>
            <a:pPr algn="r"/>
            <a:endParaRPr lang="de-DE" sz="2000" dirty="0">
              <a:solidFill>
                <a:schemeClr val="tx1"/>
              </a:solidFill>
            </a:endParaRPr>
          </a:p>
          <a:p>
            <a:pPr algn="r"/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2097161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5572140"/>
            <a:ext cx="4107645" cy="775027"/>
          </a:xfrm>
          <a:prstGeom prst="rect">
            <a:avLst/>
          </a:prstGeom>
        </p:spPr>
      </p:pic>
      <p:pic>
        <p:nvPicPr>
          <p:cNvPr id="2097162" name="Grafik 6" descr="HS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4437" y="2271690"/>
            <a:ext cx="5231372" cy="3214710"/>
          </a:xfrm>
          <a:prstGeom prst="rect">
            <a:avLst/>
          </a:prstGeom>
        </p:spPr>
      </p:pic>
      <p:sp>
        <p:nvSpPr>
          <p:cNvPr id="1048624" name="Rechteck 9"/>
          <p:cNvSpPr/>
          <p:nvPr/>
        </p:nvSpPr>
        <p:spPr>
          <a:xfrm>
            <a:off x="785786" y="2214554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Prof. Dr. Michel Bender</a:t>
            </a:r>
          </a:p>
        </p:txBody>
      </p:sp>
      <p:pic>
        <p:nvPicPr>
          <p:cNvPr id="2097163" name="Picture 2" descr="Logo: Erasmus+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214290"/>
            <a:ext cx="1619250" cy="400050"/>
          </a:xfrm>
          <a:prstGeom prst="rect">
            <a:avLst/>
          </a:prstGeom>
          <a:noFill/>
        </p:spPr>
      </p:pic>
      <p:sp>
        <p:nvSpPr>
          <p:cNvPr id="1048625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2097164" name="Grafik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0147" y="2607522"/>
            <a:ext cx="1701970" cy="25529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Objekt 11"/>
          <p:cNvGraphicFramePr>
            <a:graphicFrameLocks noChangeAspect="1"/>
          </p:cNvGraphicFramePr>
          <p:nvPr/>
        </p:nvGraphicFramePr>
        <p:xfrm>
          <a:off x="899592" y="-315416"/>
          <a:ext cx="7141520" cy="7920880"/>
        </p:xfrm>
        <a:graphic>
          <a:graphicData uri="http://schemas.openxmlformats.org/presentationml/2006/ole">
            <p:oleObj spid="_x0000_s37965" name="Acrobat Document" r:id="rId4" imgW="5668166" imgH="8019048" progId="AcroExch.Document.DC">
              <p:embed/>
            </p:oleObj>
          </a:graphicData>
        </a:graphic>
      </p:graphicFrame>
      <p:sp>
        <p:nvSpPr>
          <p:cNvPr id="1048611" name="Textfeld 10"/>
          <p:cNvSpPr txBox="1"/>
          <p:nvPr/>
        </p:nvSpPr>
        <p:spPr>
          <a:xfrm>
            <a:off x="107504" y="375472"/>
            <a:ext cx="928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Arial" pitchFamily="34" charset="0"/>
                <a:cs typeface="Arial" pitchFamily="34" charset="0"/>
              </a:rPr>
              <a:t>Tätigkeitsfelder des Projektes </a:t>
            </a:r>
            <a:r>
              <a:rPr lang="de-DE" sz="28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AVEC BNT:</a:t>
            </a:r>
            <a:r>
              <a:rPr lang="zh-CN" altLang="de-DE" sz="28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合作的范围</a:t>
            </a:r>
            <a:endParaRPr lang="de-DE" sz="2800" b="1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57" name="Picture 2" descr="Logo: Erasmus+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extfeld 1"/>
          <p:cNvSpPr txBox="1"/>
          <p:nvPr/>
        </p:nvSpPr>
        <p:spPr>
          <a:xfrm>
            <a:off x="251520" y="116632"/>
            <a:ext cx="87129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Unterschiedliche Niveaus der jeweiligen Abschlüsse </a:t>
            </a: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Deutscher Qualifikationsrahmen: </a:t>
            </a: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DQR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德国质量标准规章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Meister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技师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		DQR Stufe 6</a:t>
            </a: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Techniker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技工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	DQR Stufe 6</a:t>
            </a: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本科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	DQR Stufe 6</a:t>
            </a: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硕士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		DQR Stufe 7</a:t>
            </a: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Doktor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博士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		DQR Stufe 8</a:t>
            </a:r>
          </a:p>
        </p:txBody>
      </p:sp>
      <p:pic>
        <p:nvPicPr>
          <p:cNvPr id="2097154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4613" y="0"/>
            <a:ext cx="1929387" cy="476672"/>
          </a:xfrm>
          <a:prstGeom prst="rect">
            <a:avLst/>
          </a:prstGeom>
          <a:noFill/>
        </p:spPr>
      </p:pic>
      <p:sp>
        <p:nvSpPr>
          <p:cNvPr id="104860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584" name="Textfeld 3"/>
          <p:cNvSpPr txBox="1"/>
          <p:nvPr/>
        </p:nvSpPr>
        <p:spPr>
          <a:xfrm>
            <a:off x="991310" y="199416"/>
            <a:ext cx="646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Arial Black" pitchFamily="34" charset="0"/>
                <a:cs typeface="Arial" pitchFamily="34" charset="0"/>
              </a:rPr>
              <a:t>Aktivitäten im Projekt </a:t>
            </a:r>
            <a:r>
              <a:rPr lang="zh-CN" altLang="de-DE" sz="2800" b="1" u="sng" dirty="0">
                <a:latin typeface="Arial Black" pitchFamily="34" charset="0"/>
                <a:cs typeface="Arial" pitchFamily="34" charset="0"/>
              </a:rPr>
              <a:t>项目的活动</a:t>
            </a:r>
            <a:endParaRPr lang="de-DE" sz="2800" b="1" u="sng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48585" name="Textfeld 1"/>
          <p:cNvSpPr txBox="1"/>
          <p:nvPr/>
        </p:nvSpPr>
        <p:spPr>
          <a:xfrm>
            <a:off x="961583" y="658700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Internationale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Treffen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, Transnational Project Meetings (= M):  </a:t>
            </a:r>
            <a:r>
              <a:rPr lang="zh-CN" altLang="de-DE" sz="2400" b="1" u="sng" dirty="0">
                <a:latin typeface="Arial" pitchFamily="34" charset="0"/>
                <a:cs typeface="Arial" pitchFamily="34" charset="0"/>
              </a:rPr>
              <a:t>国际的会议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M1 + M4 in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Trier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M2 and M7 in </a:t>
            </a:r>
            <a:r>
              <a:rPr lang="en-US" sz="2400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Riga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M3 and M5 in </a:t>
            </a:r>
            <a:r>
              <a:rPr lang="en-US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Hong Kong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M6 in 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Luxembourg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8586" name="Pfeil nach rechts 4"/>
          <p:cNvSpPr/>
          <p:nvPr/>
        </p:nvSpPr>
        <p:spPr>
          <a:xfrm>
            <a:off x="57190" y="4293096"/>
            <a:ext cx="904393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858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1048588" name="Textfeld 7"/>
          <p:cNvSpPr txBox="1"/>
          <p:nvPr/>
        </p:nvSpPr>
        <p:spPr>
          <a:xfrm>
            <a:off x="937062" y="3225674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Multiplikatoren-Veranstaltungen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Multiplier Events </a:t>
            </a:r>
          </a:p>
          <a:p>
            <a:r>
              <a:rPr lang="en-US" sz="2400" b="1" u="sng" dirty="0">
                <a:latin typeface="Arial" pitchFamily="34" charset="0"/>
                <a:cs typeface="Arial" pitchFamily="34" charset="0"/>
              </a:rPr>
              <a:t>(= E): </a:t>
            </a:r>
            <a:r>
              <a:rPr lang="zh-CN" altLang="de-DE" sz="2400" b="1" u="sng" dirty="0">
                <a:latin typeface="Arial" pitchFamily="34" charset="0"/>
                <a:cs typeface="Arial" pitchFamily="34" charset="0"/>
              </a:rPr>
              <a:t>活动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E1 = Comparison of Chinese Design Codes an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Eurocodes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(Trier)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E2 = Advanced training on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Eurocodes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 and 4 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(Luxembourg)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E3 = Advanced training on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Eurocodes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2 and 4 </a:t>
            </a:r>
            <a:r>
              <a:rPr lang="en-US" sz="2400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(Riga)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E4 = Comparison of Chinese Design Codes and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Eurocodes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(Hong Kong)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5" grpId="0"/>
      <p:bldP spid="1048586" grpId="0" animBg="1"/>
      <p:bldP spid="10485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Rechteck 1"/>
          <p:cNvSpPr/>
          <p:nvPr/>
        </p:nvSpPr>
        <p:spPr>
          <a:xfrm>
            <a:off x="467544" y="978694"/>
            <a:ext cx="8450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Unterrichtseinheiten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, Transnational Teaching Activities </a:t>
            </a:r>
          </a:p>
          <a:p>
            <a:r>
              <a:rPr lang="en-US" sz="2400" b="1" u="sng" dirty="0">
                <a:latin typeface="Arial" pitchFamily="34" charset="0"/>
                <a:cs typeface="Arial" pitchFamily="34" charset="0"/>
              </a:rPr>
              <a:t>(= C,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jeweils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eine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Woche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): </a:t>
            </a:r>
            <a:r>
              <a:rPr lang="zh-CN" altLang="de-DE" sz="2400" b="1" u="sng" dirty="0">
                <a:latin typeface="Arial" pitchFamily="34" charset="0"/>
                <a:cs typeface="Arial" pitchFamily="34" charset="0"/>
              </a:rPr>
              <a:t>国际课程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C1 = Blended mobility, students (</a:t>
            </a:r>
            <a:r>
              <a:rPr lang="en-US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Hong Kong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C2 = Blended mobility, students (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Trier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Luxembourg)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C3 = Blended mobility, students </a:t>
            </a:r>
            <a:r>
              <a:rPr lang="en-US" sz="2400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(Riga)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C4 = Advanced vocational training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(Trier)</a:t>
            </a:r>
          </a:p>
        </p:txBody>
      </p:sp>
      <p:sp>
        <p:nvSpPr>
          <p:cNvPr id="1048593" name="Textfeld 3"/>
          <p:cNvSpPr txBox="1"/>
          <p:nvPr/>
        </p:nvSpPr>
        <p:spPr>
          <a:xfrm>
            <a:off x="755576" y="20392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Arial Black" pitchFamily="34" charset="0"/>
                <a:cs typeface="Arial" pitchFamily="34" charset="0"/>
              </a:rPr>
              <a:t>Aktivitäten im Projekt </a:t>
            </a:r>
            <a:r>
              <a:rPr lang="zh-CN" altLang="de-DE" sz="2800" b="1" u="sng" dirty="0">
                <a:latin typeface="Arial Black" pitchFamily="34" charset="0"/>
                <a:cs typeface="Arial" pitchFamily="34" charset="0"/>
              </a:rPr>
              <a:t>项目活动</a:t>
            </a:r>
            <a:r>
              <a:rPr lang="de-DE" sz="2800" b="1" u="sng" dirty="0"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59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2097153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595" name="Rechteck 6"/>
          <p:cNvSpPr/>
          <p:nvPr/>
        </p:nvSpPr>
        <p:spPr>
          <a:xfrm>
            <a:off x="467544" y="3796481"/>
            <a:ext cx="8450088" cy="2225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Geistige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Leistungen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, Intellectual Outputs (= O):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O1 = Tutorial CD (in charge: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BNT Trier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O2 = Script (in charge: </a:t>
            </a:r>
            <a:r>
              <a:rPr lang="en-US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University of Luxembourg)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O3 = Transnational conference series 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(in charge: </a:t>
            </a:r>
            <a:r>
              <a:rPr lang="en-US" sz="24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THEi</a:t>
            </a:r>
            <a:r>
              <a:rPr lang="en-US" sz="2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Hong Kong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O4 = Website (in charge: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BNT Trier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2" grpId="0"/>
      <p:bldP spid="10485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1048605" name="Textfeld 3"/>
          <p:cNvSpPr txBox="1"/>
          <p:nvPr/>
        </p:nvSpPr>
        <p:spPr>
          <a:xfrm>
            <a:off x="323528" y="418134"/>
            <a:ext cx="8712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latin typeface="Arial Black" panose="020B0A04020102020204" pitchFamily="34" charset="0"/>
              </a:rPr>
              <a:t>IO 1: Lehr- und Lern-CD </a:t>
            </a:r>
            <a:r>
              <a:rPr lang="zh-CN" altLang="de-DE" sz="2800" u="sng" dirty="0">
                <a:latin typeface="Arial Black" panose="020B0A04020102020204" pitchFamily="34" charset="0"/>
              </a:rPr>
              <a:t>教学</a:t>
            </a:r>
            <a:r>
              <a:rPr lang="de-DE" altLang="zh-CN" sz="2800" u="sng" dirty="0">
                <a:latin typeface="Arial Black" panose="020B0A04020102020204" pitchFamily="34" charset="0"/>
              </a:rPr>
              <a:t>CD</a:t>
            </a:r>
            <a:endParaRPr lang="de-DE" sz="2800" u="sng" dirty="0">
              <a:latin typeface="Arial Black" panose="020B0A04020102020204" pitchFamily="34" charset="0"/>
            </a:endParaRPr>
          </a:p>
          <a:p>
            <a:r>
              <a:rPr lang="de-DE" sz="2800" dirty="0">
                <a:latin typeface="Arial Black" panose="020B0A04020102020204" pitchFamily="34" charset="0"/>
              </a:rPr>
              <a:t> </a:t>
            </a:r>
          </a:p>
          <a:p>
            <a:endParaRPr lang="de-DE" sz="2800" dirty="0">
              <a:latin typeface="Arial Black" panose="020B0A04020102020204" pitchFamily="34" charset="0"/>
            </a:endParaRPr>
          </a:p>
          <a:p>
            <a:r>
              <a:rPr lang="de-DE" sz="2800" dirty="0">
                <a:latin typeface="Arial Black" panose="020B0A04020102020204" pitchFamily="34" charset="0"/>
              </a:rPr>
              <a:t>Hochschule Trier: </a:t>
            </a:r>
            <a:r>
              <a:rPr lang="zh-CN" altLang="de-DE" sz="2800" dirty="0">
                <a:latin typeface="Arial Black" panose="020B0A04020102020204" pitchFamily="34" charset="0"/>
              </a:rPr>
              <a:t>特里尔应用科技大学</a:t>
            </a:r>
            <a:endParaRPr lang="de-DE" sz="2800" dirty="0">
              <a:latin typeface="Arial Black" panose="020B0A04020102020204" pitchFamily="34" charset="0"/>
            </a:endParaRPr>
          </a:p>
          <a:p>
            <a:endParaRPr lang="de-DE" sz="2800" dirty="0">
              <a:latin typeface="Arial Black" panose="020B0A04020102020204" pitchFamily="34" charset="0"/>
            </a:endParaRPr>
          </a:p>
          <a:p>
            <a:r>
              <a:rPr lang="de-DE" sz="2800" dirty="0">
                <a:latin typeface="Arial Black" panose="020B0A04020102020204" pitchFamily="34" charset="0"/>
              </a:rPr>
              <a:t>Prof. Dr. Henning </a:t>
            </a:r>
            <a:r>
              <a:rPr lang="de-DE" sz="2800" dirty="0" err="1">
                <a:latin typeface="Arial Black" panose="020B0A04020102020204" pitchFamily="34" charset="0"/>
              </a:rPr>
              <a:t>Lungershausen</a:t>
            </a:r>
            <a:r>
              <a:rPr lang="de-DE" sz="2800" dirty="0">
                <a:latin typeface="Arial Black" panose="020B0A04020102020204" pitchFamily="34" charset="0"/>
              </a:rPr>
              <a:t> und </a:t>
            </a:r>
          </a:p>
          <a:p>
            <a:r>
              <a:rPr lang="de-DE" sz="2800" dirty="0">
                <a:latin typeface="Arial Black" panose="020B0A04020102020204" pitchFamily="34" charset="0"/>
              </a:rPr>
              <a:t>Prof. Dr. Michel Bender</a:t>
            </a:r>
          </a:p>
        </p:txBody>
      </p:sp>
      <p:pic>
        <p:nvPicPr>
          <p:cNvPr id="2097155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606" name="Textfeld 2"/>
          <p:cNvSpPr txBox="1"/>
          <p:nvPr/>
        </p:nvSpPr>
        <p:spPr>
          <a:xfrm>
            <a:off x="292748" y="484197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https://isaweb.hochschule-trier.de/avec-bnt/</a:t>
            </a:r>
          </a:p>
        </p:txBody>
      </p:sp>
      <p:sp>
        <p:nvSpPr>
          <p:cNvPr id="1048607" name="Textfeld 6"/>
          <p:cNvSpPr txBox="1"/>
          <p:nvPr/>
        </p:nvSpPr>
        <p:spPr>
          <a:xfrm>
            <a:off x="2267744" y="393305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Arial Black" panose="020B0A04020102020204" pitchFamily="34" charset="0"/>
              </a:rPr>
              <a:t>statt CD: Plattform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6" grpId="0"/>
      <p:bldP spid="10486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1048616" name="Textfeld 3"/>
          <p:cNvSpPr txBox="1"/>
          <p:nvPr/>
        </p:nvSpPr>
        <p:spPr>
          <a:xfrm>
            <a:off x="2771800" y="418134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latin typeface="Arial Black" panose="020B0A04020102020204" pitchFamily="34" charset="0"/>
              </a:rPr>
              <a:t>IO 2: Skriptum </a:t>
            </a:r>
            <a:r>
              <a:rPr lang="zh-CN" altLang="de-DE" sz="2800" u="sng" dirty="0">
                <a:latin typeface="Arial Black" panose="020B0A04020102020204" pitchFamily="34" charset="0"/>
              </a:rPr>
              <a:t>纲要</a:t>
            </a:r>
            <a:r>
              <a:rPr lang="de-DE" sz="2800" u="sng" dirty="0">
                <a:latin typeface="Arial Black" panose="020B0A04020102020204" pitchFamily="34" charset="0"/>
              </a:rPr>
              <a:t> </a:t>
            </a:r>
          </a:p>
          <a:p>
            <a:r>
              <a:rPr lang="de-DE" sz="2800" dirty="0">
                <a:latin typeface="Arial Black" panose="020B0A04020102020204" pitchFamily="34" charset="0"/>
              </a:rPr>
              <a:t>hier: Modul B</a:t>
            </a:r>
          </a:p>
        </p:txBody>
      </p:sp>
      <p:pic>
        <p:nvPicPr>
          <p:cNvPr id="2097159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pic>
        <p:nvPicPr>
          <p:cNvPr id="2097160" name="Grafi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96" y="1988840"/>
            <a:ext cx="9112504" cy="41324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2097207" name="Grafi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7418"/>
            <a:ext cx="7632848" cy="5531497"/>
          </a:xfrm>
          <a:prstGeom prst="rect">
            <a:avLst/>
          </a:prstGeom>
        </p:spPr>
      </p:pic>
      <p:pic>
        <p:nvPicPr>
          <p:cNvPr id="2097208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755" name="Textfeld 4"/>
          <p:cNvSpPr txBox="1"/>
          <p:nvPr/>
        </p:nvSpPr>
        <p:spPr>
          <a:xfrm>
            <a:off x="726037" y="472901"/>
            <a:ext cx="70863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latin typeface="Arial Black" panose="020B0A04020102020204" pitchFamily="34" charset="0"/>
              </a:rPr>
              <a:t>IO 2 Skriptum:</a:t>
            </a:r>
            <a:r>
              <a:rPr lang="de-DE" sz="2800" dirty="0">
                <a:latin typeface="Arial Black" panose="020B0A04020102020204" pitchFamily="34" charset="0"/>
              </a:rPr>
              <a:t> </a:t>
            </a:r>
            <a:r>
              <a:rPr lang="de-DE" sz="2400" dirty="0">
                <a:latin typeface="Arial Black" panose="020B0A04020102020204" pitchFamily="34" charset="0"/>
              </a:rPr>
              <a:t>Themen und Fortschritt </a:t>
            </a:r>
            <a:r>
              <a:rPr lang="zh-CN" altLang="de-DE" sz="2400" b="1" dirty="0">
                <a:latin typeface="Arial Black" panose="020B0A04020102020204" pitchFamily="34" charset="0"/>
              </a:rPr>
              <a:t>纲要   </a:t>
            </a:r>
            <a:r>
              <a:rPr lang="zh-CN" altLang="de-DE" sz="2400" dirty="0">
                <a:latin typeface="Arial Black" panose="020B0A04020102020204" pitchFamily="34" charset="0"/>
              </a:rPr>
              <a:t>题目和进度</a:t>
            </a:r>
            <a:endParaRPr lang="de-DE" sz="2400" dirty="0">
              <a:latin typeface="Arial Black" panose="020B0A04020102020204" pitchFamily="34" charset="0"/>
            </a:endParaRPr>
          </a:p>
        </p:txBody>
      </p:sp>
      <p:pic>
        <p:nvPicPr>
          <p:cNvPr id="2097209" name="Grafi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2404" y="4001396"/>
            <a:ext cx="3668090" cy="235495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pic>
        <p:nvPicPr>
          <p:cNvPr id="2097211" name="Grafi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052735"/>
            <a:ext cx="8892285" cy="5620219"/>
          </a:xfrm>
          <a:prstGeom prst="rect">
            <a:avLst/>
          </a:prstGeom>
        </p:spPr>
      </p:pic>
      <p:sp>
        <p:nvSpPr>
          <p:cNvPr id="1048759" name="Textfeld 7"/>
          <p:cNvSpPr txBox="1"/>
          <p:nvPr/>
        </p:nvSpPr>
        <p:spPr>
          <a:xfrm>
            <a:off x="107504" y="254987"/>
            <a:ext cx="7729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Progress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AVEC BNT: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Qingjie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Zhang </a:t>
            </a:r>
          </a:p>
          <a:p>
            <a:r>
              <a:rPr lang="zh-CN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项目的进程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76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extfeld 1"/>
          <p:cNvSpPr txBox="1"/>
          <p:nvPr/>
        </p:nvSpPr>
        <p:spPr>
          <a:xfrm>
            <a:off x="2643174" y="43552"/>
            <a:ext cx="3286148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althasar</a:t>
            </a:r>
          </a:p>
          <a:p>
            <a:r>
              <a:rPr lang="de-DE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eumann</a:t>
            </a:r>
          </a:p>
        </p:txBody>
      </p:sp>
      <p:pic>
        <p:nvPicPr>
          <p:cNvPr id="2097167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0"/>
            <a:ext cx="1643042" cy="405928"/>
          </a:xfrm>
          <a:prstGeom prst="rect">
            <a:avLst/>
          </a:prstGeom>
          <a:noFill/>
        </p:spPr>
      </p:pic>
      <p:sp>
        <p:nvSpPr>
          <p:cNvPr id="1048642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48643" name="Freeform 1"/>
          <p:cNvSpPr/>
          <p:nvPr/>
        </p:nvSpPr>
        <p:spPr bwMode="auto">
          <a:xfrm>
            <a:off x="500034" y="714356"/>
            <a:ext cx="1943100" cy="850900"/>
          </a:xfrm>
          <a:custGeom>
            <a:avLst/>
            <a:gdLst/>
            <a:ahLst/>
            <a:cxnLst>
              <a:cxn ang="0">
                <a:pos x="12989" y="3040"/>
              </a:cxn>
              <a:cxn ang="0">
                <a:pos x="1716" y="13979"/>
              </a:cxn>
              <a:cxn ang="0">
                <a:pos x="5933" y="13949"/>
              </a:cxn>
              <a:cxn ang="0">
                <a:pos x="6161" y="13860"/>
              </a:cxn>
              <a:cxn ang="0">
                <a:pos x="6321" y="13711"/>
              </a:cxn>
              <a:cxn ang="0">
                <a:pos x="6435" y="13502"/>
              </a:cxn>
              <a:cxn ang="0">
                <a:pos x="6503" y="13174"/>
              </a:cxn>
              <a:cxn ang="0">
                <a:pos x="6537" y="12742"/>
              </a:cxn>
              <a:cxn ang="0">
                <a:pos x="6532" y="11192"/>
              </a:cxn>
              <a:cxn ang="0">
                <a:pos x="6669" y="11520"/>
              </a:cxn>
              <a:cxn ang="0">
                <a:pos x="7182" y="12504"/>
              </a:cxn>
              <a:cxn ang="0">
                <a:pos x="7883" y="13860"/>
              </a:cxn>
              <a:cxn ang="0">
                <a:pos x="8088" y="14292"/>
              </a:cxn>
              <a:cxn ang="0">
                <a:pos x="8122" y="14560"/>
              </a:cxn>
              <a:cxn ang="0">
                <a:pos x="8076" y="14903"/>
              </a:cxn>
              <a:cxn ang="0">
                <a:pos x="8025" y="15216"/>
              </a:cxn>
              <a:cxn ang="0">
                <a:pos x="7945" y="15499"/>
              </a:cxn>
              <a:cxn ang="0">
                <a:pos x="7860" y="15753"/>
              </a:cxn>
              <a:cxn ang="0">
                <a:pos x="7751" y="15991"/>
              </a:cxn>
              <a:cxn ang="0">
                <a:pos x="7626" y="16200"/>
              </a:cxn>
              <a:cxn ang="0">
                <a:pos x="7438" y="16438"/>
              </a:cxn>
              <a:cxn ang="0">
                <a:pos x="7227" y="16647"/>
              </a:cxn>
              <a:cxn ang="0">
                <a:pos x="6988" y="16796"/>
              </a:cxn>
              <a:cxn ang="0">
                <a:pos x="6720" y="16915"/>
              </a:cxn>
              <a:cxn ang="0">
                <a:pos x="6429" y="16975"/>
              </a:cxn>
              <a:cxn ang="0">
                <a:pos x="6099" y="17019"/>
              </a:cxn>
              <a:cxn ang="0">
                <a:pos x="1716" y="3592"/>
              </a:cxn>
              <a:cxn ang="0">
                <a:pos x="5865" y="6855"/>
              </a:cxn>
              <a:cxn ang="0">
                <a:pos x="6087" y="6811"/>
              </a:cxn>
              <a:cxn ang="0">
                <a:pos x="6252" y="6692"/>
              </a:cxn>
              <a:cxn ang="0">
                <a:pos x="6372" y="6513"/>
              </a:cxn>
              <a:cxn ang="0">
                <a:pos x="6452" y="6289"/>
              </a:cxn>
              <a:cxn ang="0">
                <a:pos x="6492" y="5961"/>
              </a:cxn>
              <a:cxn ang="0">
                <a:pos x="6503" y="4039"/>
              </a:cxn>
              <a:cxn ang="0">
                <a:pos x="6486" y="3681"/>
              </a:cxn>
              <a:cxn ang="0">
                <a:pos x="6441" y="3368"/>
              </a:cxn>
              <a:cxn ang="0">
                <a:pos x="6355" y="3145"/>
              </a:cxn>
              <a:cxn ang="0">
                <a:pos x="6224" y="2996"/>
              </a:cxn>
              <a:cxn ang="0">
                <a:pos x="6047" y="2876"/>
              </a:cxn>
              <a:cxn ang="0">
                <a:pos x="5808" y="2832"/>
              </a:cxn>
              <a:cxn ang="0">
                <a:pos x="6435" y="75"/>
              </a:cxn>
              <a:cxn ang="0">
                <a:pos x="6697" y="89"/>
              </a:cxn>
              <a:cxn ang="0">
                <a:pos x="6936" y="149"/>
              </a:cxn>
              <a:cxn ang="0">
                <a:pos x="7159" y="253"/>
              </a:cxn>
              <a:cxn ang="0">
                <a:pos x="7353" y="387"/>
              </a:cxn>
              <a:cxn ang="0">
                <a:pos x="7518" y="566"/>
              </a:cxn>
              <a:cxn ang="0">
                <a:pos x="7666" y="760"/>
              </a:cxn>
              <a:cxn ang="0">
                <a:pos x="7786" y="1013"/>
              </a:cxn>
              <a:cxn ang="0">
                <a:pos x="7888" y="1311"/>
              </a:cxn>
              <a:cxn ang="0">
                <a:pos x="7979" y="1654"/>
              </a:cxn>
              <a:cxn ang="0">
                <a:pos x="8042" y="2042"/>
              </a:cxn>
              <a:cxn ang="0">
                <a:pos x="8082" y="2474"/>
              </a:cxn>
              <a:cxn ang="0">
                <a:pos x="8111" y="2951"/>
              </a:cxn>
              <a:cxn ang="0">
                <a:pos x="8116" y="5425"/>
              </a:cxn>
              <a:cxn ang="0">
                <a:pos x="8111" y="5797"/>
              </a:cxn>
              <a:cxn ang="0">
                <a:pos x="8082" y="6155"/>
              </a:cxn>
              <a:cxn ang="0">
                <a:pos x="8042" y="6468"/>
              </a:cxn>
              <a:cxn ang="0">
                <a:pos x="7991" y="6766"/>
              </a:cxn>
              <a:cxn ang="0">
                <a:pos x="7905" y="7034"/>
              </a:cxn>
              <a:cxn ang="0">
                <a:pos x="7826" y="7288"/>
              </a:cxn>
              <a:cxn ang="0">
                <a:pos x="7751" y="7452"/>
              </a:cxn>
              <a:cxn ang="0">
                <a:pos x="7694" y="7541"/>
              </a:cxn>
              <a:cxn ang="0">
                <a:pos x="19994" y="3040"/>
              </a:cxn>
            </a:cxnLst>
            <a:rect l="0" t="0" r="r" b="b"/>
            <a:pathLst>
              <a:path w="20000" h="20000">
                <a:moveTo>
                  <a:pt x="16535" y="3040"/>
                </a:moveTo>
                <a:lnTo>
                  <a:pt x="16535" y="16960"/>
                </a:lnTo>
                <a:lnTo>
                  <a:pt x="14791" y="16960"/>
                </a:lnTo>
                <a:lnTo>
                  <a:pt x="14791" y="3040"/>
                </a:lnTo>
                <a:lnTo>
                  <a:pt x="12989" y="3040"/>
                </a:lnTo>
                <a:lnTo>
                  <a:pt x="12989" y="19985"/>
                </a:lnTo>
                <a:lnTo>
                  <a:pt x="11798" y="19985"/>
                </a:lnTo>
                <a:lnTo>
                  <a:pt x="6458" y="9657"/>
                </a:lnTo>
                <a:lnTo>
                  <a:pt x="1716" y="9657"/>
                </a:lnTo>
                <a:lnTo>
                  <a:pt x="1716" y="13979"/>
                </a:lnTo>
                <a:lnTo>
                  <a:pt x="5700" y="13979"/>
                </a:lnTo>
                <a:lnTo>
                  <a:pt x="5762" y="13979"/>
                </a:lnTo>
                <a:lnTo>
                  <a:pt x="5819" y="13964"/>
                </a:lnTo>
                <a:lnTo>
                  <a:pt x="5876" y="13964"/>
                </a:lnTo>
                <a:lnTo>
                  <a:pt x="5933" y="13949"/>
                </a:lnTo>
                <a:lnTo>
                  <a:pt x="5979" y="13934"/>
                </a:lnTo>
                <a:lnTo>
                  <a:pt x="6030" y="13920"/>
                </a:lnTo>
                <a:lnTo>
                  <a:pt x="6076" y="13905"/>
                </a:lnTo>
                <a:lnTo>
                  <a:pt x="6116" y="13890"/>
                </a:lnTo>
                <a:lnTo>
                  <a:pt x="6161" y="13860"/>
                </a:lnTo>
                <a:lnTo>
                  <a:pt x="6195" y="13845"/>
                </a:lnTo>
                <a:lnTo>
                  <a:pt x="6230" y="13815"/>
                </a:lnTo>
                <a:lnTo>
                  <a:pt x="6258" y="13785"/>
                </a:lnTo>
                <a:lnTo>
                  <a:pt x="6292" y="13741"/>
                </a:lnTo>
                <a:lnTo>
                  <a:pt x="6321" y="13711"/>
                </a:lnTo>
                <a:lnTo>
                  <a:pt x="6349" y="13681"/>
                </a:lnTo>
                <a:lnTo>
                  <a:pt x="6372" y="13636"/>
                </a:lnTo>
                <a:lnTo>
                  <a:pt x="6389" y="13592"/>
                </a:lnTo>
                <a:lnTo>
                  <a:pt x="6418" y="13532"/>
                </a:lnTo>
                <a:lnTo>
                  <a:pt x="6435" y="13502"/>
                </a:lnTo>
                <a:lnTo>
                  <a:pt x="6452" y="13428"/>
                </a:lnTo>
                <a:lnTo>
                  <a:pt x="6463" y="13368"/>
                </a:lnTo>
                <a:lnTo>
                  <a:pt x="6475" y="13308"/>
                </a:lnTo>
                <a:lnTo>
                  <a:pt x="6492" y="13234"/>
                </a:lnTo>
                <a:lnTo>
                  <a:pt x="6503" y="13174"/>
                </a:lnTo>
                <a:lnTo>
                  <a:pt x="6509" y="13100"/>
                </a:lnTo>
                <a:lnTo>
                  <a:pt x="6520" y="13025"/>
                </a:lnTo>
                <a:lnTo>
                  <a:pt x="6526" y="12936"/>
                </a:lnTo>
                <a:lnTo>
                  <a:pt x="6532" y="12846"/>
                </a:lnTo>
                <a:lnTo>
                  <a:pt x="6537" y="12742"/>
                </a:lnTo>
                <a:lnTo>
                  <a:pt x="6537" y="12653"/>
                </a:lnTo>
                <a:lnTo>
                  <a:pt x="6543" y="12548"/>
                </a:lnTo>
                <a:lnTo>
                  <a:pt x="6543" y="12459"/>
                </a:lnTo>
                <a:lnTo>
                  <a:pt x="6526" y="11162"/>
                </a:lnTo>
                <a:lnTo>
                  <a:pt x="6532" y="11192"/>
                </a:lnTo>
                <a:lnTo>
                  <a:pt x="6543" y="11237"/>
                </a:lnTo>
                <a:lnTo>
                  <a:pt x="6566" y="11282"/>
                </a:lnTo>
                <a:lnTo>
                  <a:pt x="6594" y="11356"/>
                </a:lnTo>
                <a:lnTo>
                  <a:pt x="6629" y="11431"/>
                </a:lnTo>
                <a:lnTo>
                  <a:pt x="6669" y="11520"/>
                </a:lnTo>
                <a:lnTo>
                  <a:pt x="6720" y="11624"/>
                </a:lnTo>
                <a:lnTo>
                  <a:pt x="6777" y="11729"/>
                </a:lnTo>
                <a:lnTo>
                  <a:pt x="6897" y="11967"/>
                </a:lnTo>
                <a:lnTo>
                  <a:pt x="7028" y="12221"/>
                </a:lnTo>
                <a:lnTo>
                  <a:pt x="7182" y="12504"/>
                </a:lnTo>
                <a:lnTo>
                  <a:pt x="7330" y="12787"/>
                </a:lnTo>
                <a:lnTo>
                  <a:pt x="7478" y="13070"/>
                </a:lnTo>
                <a:lnTo>
                  <a:pt x="7626" y="13353"/>
                </a:lnTo>
                <a:lnTo>
                  <a:pt x="7757" y="13607"/>
                </a:lnTo>
                <a:lnTo>
                  <a:pt x="7883" y="13860"/>
                </a:lnTo>
                <a:lnTo>
                  <a:pt x="7934" y="13949"/>
                </a:lnTo>
                <a:lnTo>
                  <a:pt x="7985" y="14054"/>
                </a:lnTo>
                <a:lnTo>
                  <a:pt x="8031" y="14143"/>
                </a:lnTo>
                <a:lnTo>
                  <a:pt x="8065" y="14218"/>
                </a:lnTo>
                <a:lnTo>
                  <a:pt x="8088" y="14292"/>
                </a:lnTo>
                <a:lnTo>
                  <a:pt x="8116" y="14352"/>
                </a:lnTo>
                <a:lnTo>
                  <a:pt x="8128" y="14382"/>
                </a:lnTo>
                <a:lnTo>
                  <a:pt x="8128" y="14396"/>
                </a:lnTo>
                <a:lnTo>
                  <a:pt x="8128" y="14486"/>
                </a:lnTo>
                <a:lnTo>
                  <a:pt x="8122" y="14560"/>
                </a:lnTo>
                <a:lnTo>
                  <a:pt x="8111" y="14635"/>
                </a:lnTo>
                <a:lnTo>
                  <a:pt x="8105" y="14694"/>
                </a:lnTo>
                <a:lnTo>
                  <a:pt x="8093" y="14769"/>
                </a:lnTo>
                <a:lnTo>
                  <a:pt x="8088" y="14844"/>
                </a:lnTo>
                <a:lnTo>
                  <a:pt x="8076" y="14903"/>
                </a:lnTo>
                <a:lnTo>
                  <a:pt x="8065" y="14978"/>
                </a:lnTo>
                <a:lnTo>
                  <a:pt x="8059" y="15037"/>
                </a:lnTo>
                <a:lnTo>
                  <a:pt x="8048" y="15097"/>
                </a:lnTo>
                <a:lnTo>
                  <a:pt x="8036" y="15171"/>
                </a:lnTo>
                <a:lnTo>
                  <a:pt x="8025" y="15216"/>
                </a:lnTo>
                <a:lnTo>
                  <a:pt x="8014" y="15291"/>
                </a:lnTo>
                <a:lnTo>
                  <a:pt x="8002" y="15335"/>
                </a:lnTo>
                <a:lnTo>
                  <a:pt x="7985" y="15395"/>
                </a:lnTo>
                <a:lnTo>
                  <a:pt x="7974" y="15455"/>
                </a:lnTo>
                <a:lnTo>
                  <a:pt x="7945" y="15499"/>
                </a:lnTo>
                <a:lnTo>
                  <a:pt x="7928" y="15559"/>
                </a:lnTo>
                <a:lnTo>
                  <a:pt x="7911" y="15604"/>
                </a:lnTo>
                <a:lnTo>
                  <a:pt x="7894" y="15663"/>
                </a:lnTo>
                <a:lnTo>
                  <a:pt x="7877" y="15708"/>
                </a:lnTo>
                <a:lnTo>
                  <a:pt x="7860" y="15753"/>
                </a:lnTo>
                <a:lnTo>
                  <a:pt x="7843" y="15812"/>
                </a:lnTo>
                <a:lnTo>
                  <a:pt x="7820" y="15842"/>
                </a:lnTo>
                <a:lnTo>
                  <a:pt x="7797" y="15902"/>
                </a:lnTo>
                <a:lnTo>
                  <a:pt x="7774" y="15946"/>
                </a:lnTo>
                <a:lnTo>
                  <a:pt x="7751" y="15991"/>
                </a:lnTo>
                <a:lnTo>
                  <a:pt x="7729" y="16036"/>
                </a:lnTo>
                <a:lnTo>
                  <a:pt x="7706" y="16080"/>
                </a:lnTo>
                <a:lnTo>
                  <a:pt x="7683" y="16125"/>
                </a:lnTo>
                <a:lnTo>
                  <a:pt x="7649" y="16155"/>
                </a:lnTo>
                <a:lnTo>
                  <a:pt x="7626" y="16200"/>
                </a:lnTo>
                <a:lnTo>
                  <a:pt x="7592" y="16259"/>
                </a:lnTo>
                <a:lnTo>
                  <a:pt x="7558" y="16304"/>
                </a:lnTo>
                <a:lnTo>
                  <a:pt x="7512" y="16349"/>
                </a:lnTo>
                <a:lnTo>
                  <a:pt x="7478" y="16393"/>
                </a:lnTo>
                <a:lnTo>
                  <a:pt x="7438" y="16438"/>
                </a:lnTo>
                <a:lnTo>
                  <a:pt x="7404" y="16483"/>
                </a:lnTo>
                <a:lnTo>
                  <a:pt x="7358" y="16513"/>
                </a:lnTo>
                <a:lnTo>
                  <a:pt x="7318" y="16557"/>
                </a:lnTo>
                <a:lnTo>
                  <a:pt x="7273" y="16602"/>
                </a:lnTo>
                <a:lnTo>
                  <a:pt x="7227" y="16647"/>
                </a:lnTo>
                <a:lnTo>
                  <a:pt x="7182" y="16662"/>
                </a:lnTo>
                <a:lnTo>
                  <a:pt x="7136" y="16706"/>
                </a:lnTo>
                <a:lnTo>
                  <a:pt x="7085" y="16736"/>
                </a:lnTo>
                <a:lnTo>
                  <a:pt x="7033" y="16766"/>
                </a:lnTo>
                <a:lnTo>
                  <a:pt x="6988" y="16796"/>
                </a:lnTo>
                <a:lnTo>
                  <a:pt x="6936" y="16811"/>
                </a:lnTo>
                <a:lnTo>
                  <a:pt x="6885" y="16841"/>
                </a:lnTo>
                <a:lnTo>
                  <a:pt x="6834" y="16870"/>
                </a:lnTo>
                <a:lnTo>
                  <a:pt x="6777" y="16885"/>
                </a:lnTo>
                <a:lnTo>
                  <a:pt x="6720" y="16915"/>
                </a:lnTo>
                <a:lnTo>
                  <a:pt x="6657" y="16930"/>
                </a:lnTo>
                <a:lnTo>
                  <a:pt x="6606" y="16945"/>
                </a:lnTo>
                <a:lnTo>
                  <a:pt x="6543" y="16960"/>
                </a:lnTo>
                <a:lnTo>
                  <a:pt x="6486" y="16975"/>
                </a:lnTo>
                <a:lnTo>
                  <a:pt x="6429" y="16975"/>
                </a:lnTo>
                <a:lnTo>
                  <a:pt x="6361" y="16990"/>
                </a:lnTo>
                <a:lnTo>
                  <a:pt x="6298" y="17004"/>
                </a:lnTo>
                <a:lnTo>
                  <a:pt x="6230" y="17004"/>
                </a:lnTo>
                <a:lnTo>
                  <a:pt x="6167" y="17019"/>
                </a:lnTo>
                <a:lnTo>
                  <a:pt x="6099" y="17019"/>
                </a:lnTo>
                <a:lnTo>
                  <a:pt x="6036" y="17019"/>
                </a:lnTo>
                <a:lnTo>
                  <a:pt x="5962" y="17019"/>
                </a:lnTo>
                <a:lnTo>
                  <a:pt x="0" y="17019"/>
                </a:lnTo>
                <a:lnTo>
                  <a:pt x="0" y="7466"/>
                </a:lnTo>
                <a:lnTo>
                  <a:pt x="1716" y="3592"/>
                </a:lnTo>
                <a:lnTo>
                  <a:pt x="1716" y="6870"/>
                </a:lnTo>
                <a:lnTo>
                  <a:pt x="5700" y="6870"/>
                </a:lnTo>
                <a:lnTo>
                  <a:pt x="5757" y="6870"/>
                </a:lnTo>
                <a:lnTo>
                  <a:pt x="5808" y="6870"/>
                </a:lnTo>
                <a:lnTo>
                  <a:pt x="5865" y="6855"/>
                </a:lnTo>
                <a:lnTo>
                  <a:pt x="5911" y="6855"/>
                </a:lnTo>
                <a:lnTo>
                  <a:pt x="5956" y="6841"/>
                </a:lnTo>
                <a:lnTo>
                  <a:pt x="6007" y="6826"/>
                </a:lnTo>
                <a:lnTo>
                  <a:pt x="6047" y="6811"/>
                </a:lnTo>
                <a:lnTo>
                  <a:pt x="6087" y="6811"/>
                </a:lnTo>
                <a:lnTo>
                  <a:pt x="6121" y="6796"/>
                </a:lnTo>
                <a:lnTo>
                  <a:pt x="6161" y="6766"/>
                </a:lnTo>
                <a:lnTo>
                  <a:pt x="6190" y="6736"/>
                </a:lnTo>
                <a:lnTo>
                  <a:pt x="6224" y="6721"/>
                </a:lnTo>
                <a:lnTo>
                  <a:pt x="6252" y="6692"/>
                </a:lnTo>
                <a:lnTo>
                  <a:pt x="6281" y="6647"/>
                </a:lnTo>
                <a:lnTo>
                  <a:pt x="6304" y="6632"/>
                </a:lnTo>
                <a:lnTo>
                  <a:pt x="6332" y="6602"/>
                </a:lnTo>
                <a:lnTo>
                  <a:pt x="6355" y="6557"/>
                </a:lnTo>
                <a:lnTo>
                  <a:pt x="6372" y="6513"/>
                </a:lnTo>
                <a:lnTo>
                  <a:pt x="6389" y="6483"/>
                </a:lnTo>
                <a:lnTo>
                  <a:pt x="6412" y="6438"/>
                </a:lnTo>
                <a:lnTo>
                  <a:pt x="6423" y="6379"/>
                </a:lnTo>
                <a:lnTo>
                  <a:pt x="6441" y="6334"/>
                </a:lnTo>
                <a:lnTo>
                  <a:pt x="6452" y="6289"/>
                </a:lnTo>
                <a:lnTo>
                  <a:pt x="6463" y="6215"/>
                </a:lnTo>
                <a:lnTo>
                  <a:pt x="6469" y="6155"/>
                </a:lnTo>
                <a:lnTo>
                  <a:pt x="6480" y="6095"/>
                </a:lnTo>
                <a:lnTo>
                  <a:pt x="6486" y="6036"/>
                </a:lnTo>
                <a:lnTo>
                  <a:pt x="6492" y="5961"/>
                </a:lnTo>
                <a:lnTo>
                  <a:pt x="6498" y="5887"/>
                </a:lnTo>
                <a:lnTo>
                  <a:pt x="6503" y="5812"/>
                </a:lnTo>
                <a:lnTo>
                  <a:pt x="6503" y="5738"/>
                </a:lnTo>
                <a:lnTo>
                  <a:pt x="6503" y="5648"/>
                </a:lnTo>
                <a:lnTo>
                  <a:pt x="6503" y="4039"/>
                </a:lnTo>
                <a:lnTo>
                  <a:pt x="6503" y="3979"/>
                </a:lnTo>
                <a:lnTo>
                  <a:pt x="6503" y="3890"/>
                </a:lnTo>
                <a:lnTo>
                  <a:pt x="6498" y="3815"/>
                </a:lnTo>
                <a:lnTo>
                  <a:pt x="6492" y="3741"/>
                </a:lnTo>
                <a:lnTo>
                  <a:pt x="6486" y="3681"/>
                </a:lnTo>
                <a:lnTo>
                  <a:pt x="6480" y="3607"/>
                </a:lnTo>
                <a:lnTo>
                  <a:pt x="6469" y="3532"/>
                </a:lnTo>
                <a:lnTo>
                  <a:pt x="6463" y="3487"/>
                </a:lnTo>
                <a:lnTo>
                  <a:pt x="6452" y="3428"/>
                </a:lnTo>
                <a:lnTo>
                  <a:pt x="6441" y="3368"/>
                </a:lnTo>
                <a:lnTo>
                  <a:pt x="6423" y="3323"/>
                </a:lnTo>
                <a:lnTo>
                  <a:pt x="6412" y="3279"/>
                </a:lnTo>
                <a:lnTo>
                  <a:pt x="6389" y="3219"/>
                </a:lnTo>
                <a:lnTo>
                  <a:pt x="6372" y="3189"/>
                </a:lnTo>
                <a:lnTo>
                  <a:pt x="6355" y="3145"/>
                </a:lnTo>
                <a:lnTo>
                  <a:pt x="6332" y="3115"/>
                </a:lnTo>
                <a:lnTo>
                  <a:pt x="6304" y="3070"/>
                </a:lnTo>
                <a:lnTo>
                  <a:pt x="6281" y="3040"/>
                </a:lnTo>
                <a:lnTo>
                  <a:pt x="6252" y="3025"/>
                </a:lnTo>
                <a:lnTo>
                  <a:pt x="6224" y="2996"/>
                </a:lnTo>
                <a:lnTo>
                  <a:pt x="6190" y="2966"/>
                </a:lnTo>
                <a:lnTo>
                  <a:pt x="6161" y="2936"/>
                </a:lnTo>
                <a:lnTo>
                  <a:pt x="6121" y="2921"/>
                </a:lnTo>
                <a:lnTo>
                  <a:pt x="6087" y="2891"/>
                </a:lnTo>
                <a:lnTo>
                  <a:pt x="6047" y="2876"/>
                </a:lnTo>
                <a:lnTo>
                  <a:pt x="6007" y="2876"/>
                </a:lnTo>
                <a:lnTo>
                  <a:pt x="5956" y="2861"/>
                </a:lnTo>
                <a:lnTo>
                  <a:pt x="5911" y="2846"/>
                </a:lnTo>
                <a:lnTo>
                  <a:pt x="5865" y="2846"/>
                </a:lnTo>
                <a:lnTo>
                  <a:pt x="5808" y="2832"/>
                </a:lnTo>
                <a:lnTo>
                  <a:pt x="5757" y="2832"/>
                </a:lnTo>
                <a:lnTo>
                  <a:pt x="5700" y="2832"/>
                </a:lnTo>
                <a:lnTo>
                  <a:pt x="2058" y="2832"/>
                </a:lnTo>
                <a:lnTo>
                  <a:pt x="3277" y="75"/>
                </a:lnTo>
                <a:lnTo>
                  <a:pt x="6435" y="75"/>
                </a:lnTo>
                <a:lnTo>
                  <a:pt x="6486" y="75"/>
                </a:lnTo>
                <a:lnTo>
                  <a:pt x="6537" y="75"/>
                </a:lnTo>
                <a:lnTo>
                  <a:pt x="6594" y="89"/>
                </a:lnTo>
                <a:lnTo>
                  <a:pt x="6646" y="89"/>
                </a:lnTo>
                <a:lnTo>
                  <a:pt x="6697" y="89"/>
                </a:lnTo>
                <a:lnTo>
                  <a:pt x="6754" y="89"/>
                </a:lnTo>
                <a:lnTo>
                  <a:pt x="6800" y="104"/>
                </a:lnTo>
                <a:lnTo>
                  <a:pt x="6851" y="119"/>
                </a:lnTo>
                <a:lnTo>
                  <a:pt x="6897" y="134"/>
                </a:lnTo>
                <a:lnTo>
                  <a:pt x="6936" y="149"/>
                </a:lnTo>
                <a:lnTo>
                  <a:pt x="6988" y="164"/>
                </a:lnTo>
                <a:lnTo>
                  <a:pt x="7028" y="179"/>
                </a:lnTo>
                <a:lnTo>
                  <a:pt x="7073" y="209"/>
                </a:lnTo>
                <a:lnTo>
                  <a:pt x="7119" y="224"/>
                </a:lnTo>
                <a:lnTo>
                  <a:pt x="7159" y="253"/>
                </a:lnTo>
                <a:lnTo>
                  <a:pt x="7199" y="268"/>
                </a:lnTo>
                <a:lnTo>
                  <a:pt x="7239" y="283"/>
                </a:lnTo>
                <a:lnTo>
                  <a:pt x="7278" y="313"/>
                </a:lnTo>
                <a:lnTo>
                  <a:pt x="7313" y="358"/>
                </a:lnTo>
                <a:lnTo>
                  <a:pt x="7353" y="387"/>
                </a:lnTo>
                <a:lnTo>
                  <a:pt x="7387" y="417"/>
                </a:lnTo>
                <a:lnTo>
                  <a:pt x="7421" y="432"/>
                </a:lnTo>
                <a:lnTo>
                  <a:pt x="7455" y="477"/>
                </a:lnTo>
                <a:lnTo>
                  <a:pt x="7484" y="522"/>
                </a:lnTo>
                <a:lnTo>
                  <a:pt x="7518" y="566"/>
                </a:lnTo>
                <a:lnTo>
                  <a:pt x="7558" y="581"/>
                </a:lnTo>
                <a:lnTo>
                  <a:pt x="7586" y="626"/>
                </a:lnTo>
                <a:lnTo>
                  <a:pt x="7615" y="671"/>
                </a:lnTo>
                <a:lnTo>
                  <a:pt x="7638" y="730"/>
                </a:lnTo>
                <a:lnTo>
                  <a:pt x="7666" y="760"/>
                </a:lnTo>
                <a:lnTo>
                  <a:pt x="7694" y="805"/>
                </a:lnTo>
                <a:lnTo>
                  <a:pt x="7717" y="864"/>
                </a:lnTo>
                <a:lnTo>
                  <a:pt x="7740" y="909"/>
                </a:lnTo>
                <a:lnTo>
                  <a:pt x="7763" y="954"/>
                </a:lnTo>
                <a:lnTo>
                  <a:pt x="7786" y="1013"/>
                </a:lnTo>
                <a:lnTo>
                  <a:pt x="7808" y="1073"/>
                </a:lnTo>
                <a:lnTo>
                  <a:pt x="7831" y="1118"/>
                </a:lnTo>
                <a:lnTo>
                  <a:pt x="7854" y="1192"/>
                </a:lnTo>
                <a:lnTo>
                  <a:pt x="7871" y="1237"/>
                </a:lnTo>
                <a:lnTo>
                  <a:pt x="7888" y="1311"/>
                </a:lnTo>
                <a:lnTo>
                  <a:pt x="7905" y="1371"/>
                </a:lnTo>
                <a:lnTo>
                  <a:pt x="7922" y="1431"/>
                </a:lnTo>
                <a:lnTo>
                  <a:pt x="7940" y="1505"/>
                </a:lnTo>
                <a:lnTo>
                  <a:pt x="7951" y="1565"/>
                </a:lnTo>
                <a:lnTo>
                  <a:pt x="7979" y="1654"/>
                </a:lnTo>
                <a:lnTo>
                  <a:pt x="7991" y="1729"/>
                </a:lnTo>
                <a:lnTo>
                  <a:pt x="8008" y="1803"/>
                </a:lnTo>
                <a:lnTo>
                  <a:pt x="8019" y="1878"/>
                </a:lnTo>
                <a:lnTo>
                  <a:pt x="8031" y="1952"/>
                </a:lnTo>
                <a:lnTo>
                  <a:pt x="8042" y="2042"/>
                </a:lnTo>
                <a:lnTo>
                  <a:pt x="8048" y="2116"/>
                </a:lnTo>
                <a:lnTo>
                  <a:pt x="8059" y="2206"/>
                </a:lnTo>
                <a:lnTo>
                  <a:pt x="8065" y="2295"/>
                </a:lnTo>
                <a:lnTo>
                  <a:pt x="8076" y="2385"/>
                </a:lnTo>
                <a:lnTo>
                  <a:pt x="8082" y="2474"/>
                </a:lnTo>
                <a:lnTo>
                  <a:pt x="8088" y="2548"/>
                </a:lnTo>
                <a:lnTo>
                  <a:pt x="8093" y="2653"/>
                </a:lnTo>
                <a:lnTo>
                  <a:pt x="8105" y="2742"/>
                </a:lnTo>
                <a:lnTo>
                  <a:pt x="8111" y="2846"/>
                </a:lnTo>
                <a:lnTo>
                  <a:pt x="8111" y="2951"/>
                </a:lnTo>
                <a:lnTo>
                  <a:pt x="8116" y="3040"/>
                </a:lnTo>
                <a:lnTo>
                  <a:pt x="8116" y="3159"/>
                </a:lnTo>
                <a:lnTo>
                  <a:pt x="8116" y="3249"/>
                </a:lnTo>
                <a:lnTo>
                  <a:pt x="8116" y="3368"/>
                </a:lnTo>
                <a:lnTo>
                  <a:pt x="8116" y="5425"/>
                </a:lnTo>
                <a:lnTo>
                  <a:pt x="8116" y="5499"/>
                </a:lnTo>
                <a:lnTo>
                  <a:pt x="8116" y="5574"/>
                </a:lnTo>
                <a:lnTo>
                  <a:pt x="8116" y="5648"/>
                </a:lnTo>
                <a:lnTo>
                  <a:pt x="8111" y="5723"/>
                </a:lnTo>
                <a:lnTo>
                  <a:pt x="8111" y="5797"/>
                </a:lnTo>
                <a:lnTo>
                  <a:pt x="8105" y="5857"/>
                </a:lnTo>
                <a:lnTo>
                  <a:pt x="8105" y="5931"/>
                </a:lnTo>
                <a:lnTo>
                  <a:pt x="8093" y="6006"/>
                </a:lnTo>
                <a:lnTo>
                  <a:pt x="8088" y="6080"/>
                </a:lnTo>
                <a:lnTo>
                  <a:pt x="8082" y="6155"/>
                </a:lnTo>
                <a:lnTo>
                  <a:pt x="8076" y="6200"/>
                </a:lnTo>
                <a:lnTo>
                  <a:pt x="8065" y="6274"/>
                </a:lnTo>
                <a:lnTo>
                  <a:pt x="8059" y="6334"/>
                </a:lnTo>
                <a:lnTo>
                  <a:pt x="8054" y="6393"/>
                </a:lnTo>
                <a:lnTo>
                  <a:pt x="8042" y="6468"/>
                </a:lnTo>
                <a:lnTo>
                  <a:pt x="8031" y="6528"/>
                </a:lnTo>
                <a:lnTo>
                  <a:pt x="8019" y="6587"/>
                </a:lnTo>
                <a:lnTo>
                  <a:pt x="8014" y="6647"/>
                </a:lnTo>
                <a:lnTo>
                  <a:pt x="8002" y="6706"/>
                </a:lnTo>
                <a:lnTo>
                  <a:pt x="7991" y="6766"/>
                </a:lnTo>
                <a:lnTo>
                  <a:pt x="7974" y="6811"/>
                </a:lnTo>
                <a:lnTo>
                  <a:pt x="7951" y="6870"/>
                </a:lnTo>
                <a:lnTo>
                  <a:pt x="7940" y="6930"/>
                </a:lnTo>
                <a:lnTo>
                  <a:pt x="7922" y="6975"/>
                </a:lnTo>
                <a:lnTo>
                  <a:pt x="7905" y="7034"/>
                </a:lnTo>
                <a:lnTo>
                  <a:pt x="7894" y="7094"/>
                </a:lnTo>
                <a:lnTo>
                  <a:pt x="7877" y="7139"/>
                </a:lnTo>
                <a:lnTo>
                  <a:pt x="7860" y="7183"/>
                </a:lnTo>
                <a:lnTo>
                  <a:pt x="7843" y="7243"/>
                </a:lnTo>
                <a:lnTo>
                  <a:pt x="7826" y="7288"/>
                </a:lnTo>
                <a:lnTo>
                  <a:pt x="7797" y="7317"/>
                </a:lnTo>
                <a:lnTo>
                  <a:pt x="7780" y="7377"/>
                </a:lnTo>
                <a:lnTo>
                  <a:pt x="7769" y="7392"/>
                </a:lnTo>
                <a:lnTo>
                  <a:pt x="7757" y="7422"/>
                </a:lnTo>
                <a:lnTo>
                  <a:pt x="7751" y="7452"/>
                </a:lnTo>
                <a:lnTo>
                  <a:pt x="7740" y="7466"/>
                </a:lnTo>
                <a:lnTo>
                  <a:pt x="7729" y="7481"/>
                </a:lnTo>
                <a:lnTo>
                  <a:pt x="7717" y="7496"/>
                </a:lnTo>
                <a:lnTo>
                  <a:pt x="7706" y="7526"/>
                </a:lnTo>
                <a:lnTo>
                  <a:pt x="7694" y="7541"/>
                </a:lnTo>
                <a:lnTo>
                  <a:pt x="11422" y="14858"/>
                </a:lnTo>
                <a:lnTo>
                  <a:pt x="11422" y="3040"/>
                </a:lnTo>
                <a:lnTo>
                  <a:pt x="12761" y="0"/>
                </a:lnTo>
                <a:lnTo>
                  <a:pt x="19994" y="0"/>
                </a:lnTo>
                <a:lnTo>
                  <a:pt x="19994" y="3040"/>
                </a:lnTo>
                <a:lnTo>
                  <a:pt x="16535" y="3040"/>
                </a:lnTo>
                <a:close/>
              </a:path>
            </a:pathLst>
          </a:custGeom>
          <a:solidFill>
            <a:srgbClr val="008FE0"/>
          </a:solidFill>
          <a:ln w="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2097168" name="Grafik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115581"/>
            <a:ext cx="2333101" cy="1749826"/>
          </a:xfrm>
          <a:prstGeom prst="rect">
            <a:avLst/>
          </a:prstGeom>
        </p:spPr>
      </p:pic>
      <p:sp>
        <p:nvSpPr>
          <p:cNvPr id="1048644" name="Textfeld 10"/>
          <p:cNvSpPr txBox="1"/>
          <p:nvPr/>
        </p:nvSpPr>
        <p:spPr>
          <a:xfrm>
            <a:off x="709081" y="1841069"/>
            <a:ext cx="739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Balthasar-Neumann-Technikum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 Trier</a:t>
            </a:r>
          </a:p>
        </p:txBody>
      </p:sp>
      <p:pic>
        <p:nvPicPr>
          <p:cNvPr id="2097169" name="Grafik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4580" y="214290"/>
            <a:ext cx="1341120" cy="1548384"/>
          </a:xfrm>
          <a:prstGeom prst="rect">
            <a:avLst/>
          </a:prstGeom>
        </p:spPr>
      </p:pic>
      <p:sp>
        <p:nvSpPr>
          <p:cNvPr id="1048645" name="Textfeld 2"/>
          <p:cNvSpPr txBox="1"/>
          <p:nvPr/>
        </p:nvSpPr>
        <p:spPr>
          <a:xfrm>
            <a:off x="2680140" y="1173608"/>
            <a:ext cx="3287159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echnikum</a:t>
            </a: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46" name="Textfeld 3"/>
          <p:cNvSpPr txBox="1"/>
          <p:nvPr/>
        </p:nvSpPr>
        <p:spPr>
          <a:xfrm>
            <a:off x="7500958" y="908720"/>
            <a:ext cx="1391522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1687 – 1753</a:t>
            </a:r>
          </a:p>
          <a:p>
            <a:endParaRPr lang="de-DE" dirty="0"/>
          </a:p>
        </p:txBody>
      </p:sp>
      <p:sp>
        <p:nvSpPr>
          <p:cNvPr id="1048647" name="Textfeld 4"/>
          <p:cNvSpPr txBox="1"/>
          <p:nvPr/>
        </p:nvSpPr>
        <p:spPr>
          <a:xfrm>
            <a:off x="395536" y="2836946"/>
            <a:ext cx="7399172" cy="157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Fachschule für Technik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职业技术学校</a:t>
            </a:r>
            <a:endParaRPr lang="zh-CN" altLang="en-US"/>
          </a:p>
          <a:p>
            <a:r>
              <a:rPr lang="de-DE" b="1" dirty="0"/>
              <a:t>In Vollzeit zwei Jahre und in Teilzeit vier Jahre</a:t>
            </a:r>
          </a:p>
          <a:p>
            <a:r>
              <a:rPr lang="de-DE" b="1" dirty="0"/>
              <a:t>Abschluss: staatlich geprüfter Techniker/stattlich geprüfte Technikerin</a:t>
            </a:r>
          </a:p>
          <a:p>
            <a:r>
              <a:rPr lang="de-DE" b="1" dirty="0"/>
              <a:t>z. Z.   ca. 500  Studierende</a:t>
            </a:r>
          </a:p>
          <a:p>
            <a:endParaRPr lang="de-DE" dirty="0"/>
          </a:p>
        </p:txBody>
      </p:sp>
      <p:sp>
        <p:nvSpPr>
          <p:cNvPr id="1048648" name="Textfeld 5"/>
          <p:cNvSpPr txBox="1"/>
          <p:nvPr/>
        </p:nvSpPr>
        <p:spPr>
          <a:xfrm>
            <a:off x="424381" y="4464787"/>
            <a:ext cx="7632848" cy="172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Technisches Gymnasium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/>
          </a:p>
          <a:p>
            <a:r>
              <a:rPr lang="de-DE" alt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技术文理中学</a:t>
            </a:r>
            <a:endParaRPr lang="zh-CN" altLang="en-US"/>
          </a:p>
          <a:p>
            <a:r>
              <a:rPr lang="de-DE" b="1" dirty="0"/>
              <a:t>i. d. R. drei Jahre </a:t>
            </a:r>
          </a:p>
          <a:p>
            <a:r>
              <a:rPr lang="de-DE" b="1" dirty="0"/>
              <a:t>Abschluss: Abitur oder Fachhochschulreife</a:t>
            </a:r>
          </a:p>
          <a:p>
            <a:r>
              <a:rPr lang="de-DE" b="1" dirty="0"/>
              <a:t>z. Z. ca. 200 </a:t>
            </a:r>
            <a:r>
              <a:rPr lang="de-DE" b="1" dirty="0" err="1"/>
              <a:t>SchülerInnen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6" grpId="0"/>
      <p:bldP spid="1048647" grpId="0"/>
      <p:bldP spid="10486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Textfeld 1"/>
          <p:cNvSpPr txBox="1"/>
          <p:nvPr/>
        </p:nvSpPr>
        <p:spPr>
          <a:xfrm>
            <a:off x="66014" y="4437112"/>
            <a:ext cx="2887981" cy="2999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u="sng" dirty="0">
                <a:latin typeface="Arial Black" panose="020B0A04020102020204" pitchFamily="34" charset="0"/>
              </a:rPr>
              <a:t>IO 4: Homepage:</a:t>
            </a:r>
          </a:p>
          <a:p>
            <a:endParaRPr lang="de-DE" sz="2800" dirty="0">
              <a:latin typeface="Arial Black" pitchFamily="34" charset="0"/>
            </a:endParaRPr>
          </a:p>
          <a:p>
            <a:r>
              <a:rPr lang="de-DE" sz="2800" dirty="0">
                <a:solidFill>
                  <a:srgbClr val="0070C0"/>
                </a:solidFill>
                <a:latin typeface="Arial Black" pitchFamily="34" charset="0"/>
                <a:sym typeface="Wingdings" panose="05000000000000000000" pitchFamily="2" charset="2"/>
              </a:rPr>
              <a:t> </a:t>
            </a:r>
            <a:r>
              <a:rPr lang="de-DE" sz="2800" dirty="0">
                <a:solidFill>
                  <a:srgbClr val="0070C0"/>
                </a:solidFill>
                <a:latin typeface="Arial Black" pitchFamily="34" charset="0"/>
              </a:rPr>
              <a:t>BNT Trier</a:t>
            </a:r>
          </a:p>
          <a:p>
            <a:endParaRPr lang="de-DE" sz="2800" dirty="0">
              <a:solidFill>
                <a:srgbClr val="0070C0"/>
              </a:solidFill>
              <a:latin typeface="Arial Black" pitchFamily="34" charset="0"/>
            </a:endParaRPr>
          </a:p>
          <a:p>
            <a:r>
              <a:rPr lang="de-DE" sz="2800" dirty="0">
                <a:solidFill>
                  <a:srgbClr val="0070C0"/>
                </a:solidFill>
                <a:latin typeface="Arial Black" pitchFamily="34" charset="0"/>
                <a:hlinkClick r:id="rId3"/>
              </a:rPr>
              <a:t>www.avec-bnt.de</a:t>
            </a:r>
            <a:endParaRPr lang="de-DE" sz="2800" dirty="0">
              <a:solidFill>
                <a:srgbClr val="0070C0"/>
              </a:solidFill>
              <a:latin typeface="Arial Black" pitchFamily="34" charset="0"/>
            </a:endParaRPr>
          </a:p>
          <a:p>
            <a:endParaRPr lang="de-DE" sz="2800" dirty="0">
              <a:solidFill>
                <a:srgbClr val="0070C0"/>
              </a:solidFill>
              <a:latin typeface="Arial Black" pitchFamily="34" charset="0"/>
            </a:endParaRPr>
          </a:p>
          <a:p>
            <a:endParaRPr lang="de-DE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97212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pic>
        <p:nvPicPr>
          <p:cNvPr id="2097213" name="Grafi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6" y="436988"/>
            <a:ext cx="4860033" cy="6719717"/>
          </a:xfrm>
          <a:prstGeom prst="rect">
            <a:avLst/>
          </a:prstGeom>
        </p:spPr>
      </p:pic>
      <p:sp>
        <p:nvSpPr>
          <p:cNvPr id="104876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1048766" name="Textfeld 6"/>
          <p:cNvSpPr txBox="1"/>
          <p:nvPr/>
        </p:nvSpPr>
        <p:spPr>
          <a:xfrm>
            <a:off x="0" y="548680"/>
            <a:ext cx="4283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latin typeface="Arial Black" panose="020B0A04020102020204" pitchFamily="34" charset="0"/>
              </a:rPr>
              <a:t>IO 3: Konferenzserie: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u="sng" dirty="0" err="1">
                <a:latin typeface="Arial Black" panose="020B0A04020102020204" pitchFamily="34" charset="0"/>
              </a:rPr>
              <a:t>THEi</a:t>
            </a:r>
            <a:endParaRPr lang="de-DE" sz="2800" u="sng" dirty="0"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u="sng" dirty="0" err="1">
                <a:latin typeface="Arial Black" panose="020B0A04020102020204" pitchFamily="34" charset="0"/>
              </a:rPr>
              <a:t>THE</a:t>
            </a:r>
            <a:r>
              <a:rPr lang="de-DE" altLang="zh-CN" sz="2800" u="sng" dirty="0" err="1">
                <a:latin typeface="Arial Black" panose="020B0A04020102020204" pitchFamily="34" charset="0"/>
              </a:rPr>
              <a:t>i</a:t>
            </a:r>
            <a:r>
              <a:rPr lang="de-DE" altLang="zh-CN" sz="2800" u="sng" dirty="0">
                <a:latin typeface="Arial Black" panose="020B0A04020102020204" pitchFamily="34" charset="0"/>
              </a:rPr>
              <a:t> </a:t>
            </a:r>
            <a:r>
              <a:rPr lang="zh-CN" altLang="de-DE" sz="2800" u="sng" dirty="0">
                <a:latin typeface="Arial Black" panose="020B0A04020102020204" pitchFamily="34" charset="0"/>
              </a:rPr>
              <a:t>会议记录</a:t>
            </a:r>
            <a:endParaRPr lang="de-DE" sz="2800" u="sng" dirty="0">
              <a:latin typeface="Arial Black" panose="020B0A04020102020204" pitchFamily="34" charset="0"/>
            </a:endParaRPr>
          </a:p>
          <a:p>
            <a:endParaRPr lang="de-DE" sz="2800" dirty="0">
              <a:latin typeface="Arial Black" pitchFamily="34" charset="0"/>
            </a:endParaRPr>
          </a:p>
          <a:p>
            <a:r>
              <a:rPr lang="de-DE" sz="2800" dirty="0">
                <a:solidFill>
                  <a:srgbClr val="0070C0"/>
                </a:solidFill>
                <a:latin typeface="Arial Black" pitchFamily="34" charset="0"/>
              </a:rPr>
              <a:t> </a:t>
            </a:r>
          </a:p>
          <a:p>
            <a:endParaRPr lang="de-DE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2" descr="http://www.avec-bnt.de/media/images/hong-kong-2016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92" y="843909"/>
            <a:ext cx="7861697" cy="5892136"/>
          </a:xfrm>
          <a:prstGeom prst="rect">
            <a:avLst/>
          </a:prstGeom>
          <a:noFill/>
        </p:spPr>
      </p:pic>
      <p:sp>
        <p:nvSpPr>
          <p:cNvPr id="1048770" name="Textfeld 2"/>
          <p:cNvSpPr txBox="1"/>
          <p:nvPr/>
        </p:nvSpPr>
        <p:spPr>
          <a:xfrm>
            <a:off x="251520" y="384998"/>
            <a:ext cx="885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Das Gebäudemodell: eine fiktive Universität (RCK) </a:t>
            </a:r>
            <a:r>
              <a:rPr lang="zh-CN" altLang="de-DE" sz="2400" b="1" dirty="0">
                <a:latin typeface="Arial" pitchFamily="34" charset="0"/>
                <a:cs typeface="Arial" pitchFamily="34" charset="0"/>
              </a:rPr>
              <a:t>建筑模型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15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0464" y="13289"/>
            <a:ext cx="1619250" cy="400050"/>
          </a:xfrm>
          <a:prstGeom prst="rect">
            <a:avLst/>
          </a:prstGeom>
          <a:noFill/>
        </p:spPr>
      </p:pic>
      <p:sp>
        <p:nvSpPr>
          <p:cNvPr id="104877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1048776" name="Foliennummernplatzhalter 1"/>
          <p:cNvSpPr>
            <a:spLocks noGrp="1"/>
          </p:cNvSpPr>
          <p:nvPr/>
        </p:nvSpPr>
        <p:spPr>
          <a:xfrm>
            <a:off x="6582475" y="6424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2097216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48" y="1017603"/>
            <a:ext cx="9202551" cy="5015585"/>
          </a:xfrm>
          <a:prstGeom prst="rect">
            <a:avLst/>
          </a:prstGeom>
        </p:spPr>
      </p:pic>
      <p:sp>
        <p:nvSpPr>
          <p:cNvPr id="1048777" name="Textfeld 3"/>
          <p:cNvSpPr txBox="1"/>
          <p:nvPr/>
        </p:nvSpPr>
        <p:spPr>
          <a:xfrm>
            <a:off x="2910066" y="145145"/>
            <a:ext cx="454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Positionplan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俯视图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97217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4025" y="68261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1048782" name="Textfeld 2"/>
          <p:cNvSpPr txBox="1"/>
          <p:nvPr/>
        </p:nvSpPr>
        <p:spPr>
          <a:xfrm>
            <a:off x="1331640" y="908720"/>
            <a:ext cx="65527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Berechnung von: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计算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- Trägern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支撑结构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- Decken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屋顶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- Stützen 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支柱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- Gründungen …</a:t>
            </a:r>
            <a:r>
              <a:rPr lang="zh-CN" alt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地基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18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025" y="68261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9" name="Grafi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94" y="1049629"/>
            <a:ext cx="9144000" cy="5808371"/>
          </a:xfrm>
          <a:prstGeom prst="rect">
            <a:avLst/>
          </a:prstGeom>
        </p:spPr>
      </p:pic>
      <p:sp>
        <p:nvSpPr>
          <p:cNvPr id="1048786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2097220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787" name="Textfeld 4"/>
          <p:cNvSpPr txBox="1"/>
          <p:nvPr/>
        </p:nvSpPr>
        <p:spPr>
          <a:xfrm>
            <a:off x="2571736" y="0"/>
            <a:ext cx="3981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itchFamily="34" charset="0"/>
                <a:cs typeface="Arial" pitchFamily="34" charset="0"/>
              </a:rPr>
              <a:t>Zeitplan </a:t>
            </a:r>
            <a:r>
              <a:rPr lang="zh-CN" altLang="de-DE" sz="3200" b="1" dirty="0">
                <a:latin typeface="Arial" pitchFamily="34" charset="0"/>
                <a:cs typeface="Arial" pitchFamily="34" charset="0"/>
              </a:rPr>
              <a:t>时间计划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788" name="Pfeil nach rechts 5"/>
          <p:cNvSpPr/>
          <p:nvPr/>
        </p:nvSpPr>
        <p:spPr>
          <a:xfrm>
            <a:off x="107504" y="5301208"/>
            <a:ext cx="47959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Rechteck 1"/>
          <p:cNvSpPr/>
          <p:nvPr/>
        </p:nvSpPr>
        <p:spPr>
          <a:xfrm>
            <a:off x="621904" y="676731"/>
            <a:ext cx="8064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Insgesamt haben an den Unterrichtseinheiten (International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Lessons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97 Studierende und 23 Professoren, Lehrer, Dozenten teilgenommen.</a:t>
            </a:r>
          </a:p>
          <a:p>
            <a:r>
              <a:rPr lang="zh-CN" altLang="de-DE" b="1" dirty="0">
                <a:latin typeface="Arial" pitchFamily="34" charset="0"/>
                <a:cs typeface="Arial" pitchFamily="34" charset="0"/>
              </a:rPr>
              <a:t>国际课程， 一共</a:t>
            </a:r>
            <a:r>
              <a:rPr lang="de-DE" altLang="zh-CN" b="1" dirty="0">
                <a:latin typeface="Arial" pitchFamily="34" charset="0"/>
                <a:cs typeface="Arial" pitchFamily="34" charset="0"/>
              </a:rPr>
              <a:t>97</a:t>
            </a:r>
            <a:r>
              <a:rPr lang="zh-CN" altLang="de-DE" b="1" dirty="0">
                <a:latin typeface="Arial" pitchFamily="34" charset="0"/>
                <a:cs typeface="Arial" pitchFamily="34" charset="0"/>
              </a:rPr>
              <a:t>位学生，</a:t>
            </a:r>
            <a:r>
              <a:rPr lang="de-DE" altLang="zh-CN" b="1" dirty="0">
                <a:latin typeface="Arial" pitchFamily="34" charset="0"/>
                <a:cs typeface="Arial" pitchFamily="34" charset="0"/>
              </a:rPr>
              <a:t>23</a:t>
            </a:r>
            <a:r>
              <a:rPr lang="zh-CN" altLang="de-DE" b="1" dirty="0">
                <a:latin typeface="Arial" pitchFamily="34" charset="0"/>
                <a:cs typeface="Arial" pitchFamily="34" charset="0"/>
              </a:rPr>
              <a:t>位教授及讲师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An den bisher in Riga und Hong Kong durchgeführten Multiplier Events haben (einschl. Trier) bisher ca. 250 Interessenten teilgenommen.</a:t>
            </a:r>
          </a:p>
          <a:p>
            <a:r>
              <a:rPr lang="zh-CN" altLang="de-DE" b="1" dirty="0">
                <a:latin typeface="Arial" pitchFamily="34" charset="0"/>
                <a:cs typeface="Arial" pitchFamily="34" charset="0"/>
              </a:rPr>
              <a:t>国际课程和活动共有超过</a:t>
            </a:r>
            <a:r>
              <a:rPr lang="de-DE" altLang="zh-CN" b="1" dirty="0">
                <a:latin typeface="Arial" pitchFamily="34" charset="0"/>
                <a:cs typeface="Arial" pitchFamily="34" charset="0"/>
              </a:rPr>
              <a:t>250</a:t>
            </a:r>
            <a:r>
              <a:rPr lang="zh-CN" altLang="de-DE" b="1" dirty="0">
                <a:latin typeface="Arial" pitchFamily="34" charset="0"/>
                <a:cs typeface="Arial" pitchFamily="34" charset="0"/>
              </a:rPr>
              <a:t>位参加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Es wurden Kooperationen zwischen den beteiligten Partners (MOU) abgeschlossen und konsolidiert. Studentenaustausche finden statt.</a:t>
            </a:r>
          </a:p>
          <a:p>
            <a:r>
              <a:rPr lang="zh-CN" altLang="de-DE" b="1" dirty="0">
                <a:latin typeface="Arial" pitchFamily="34" charset="0"/>
                <a:cs typeface="Arial" pitchFamily="34" charset="0"/>
              </a:rPr>
              <a:t>每个合作伙伴高校都有彼此之间的交流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endParaRPr lang="de-DE" b="1" dirty="0">
              <a:latin typeface="Arial" pitchFamily="34" charset="0"/>
              <a:cs typeface="Arial" pitchFamily="34" charset="0"/>
            </a:endParaRPr>
          </a:p>
          <a:p>
            <a:r>
              <a:rPr lang="de-DE" b="1" dirty="0">
                <a:latin typeface="Arial" pitchFamily="34" charset="0"/>
                <a:cs typeface="Arial" pitchFamily="34" charset="0"/>
              </a:rPr>
              <a:t>Weiterhin:</a:t>
            </a:r>
          </a:p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Jährliche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Studienfahrten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mit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Vorlesungen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Besichtigungen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kulturellen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Veranstaltungen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Sommerkurse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…</a:t>
            </a:r>
            <a:r>
              <a:rPr lang="zh-CN" altLang="de-DE" b="1" dirty="0">
                <a:latin typeface="Arial" pitchFamily="34" charset="0"/>
                <a:cs typeface="Arial" pitchFamily="34" charset="0"/>
              </a:rPr>
              <a:t>每年都有不同的交流活动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21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793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Rectangle 4"/>
          <p:cNvSpPr>
            <a:spLocks noChangeArrowheads="1"/>
          </p:cNvSpPr>
          <p:nvPr/>
        </p:nvSpPr>
        <p:spPr bwMode="auto">
          <a:xfrm>
            <a:off x="467544" y="-77326"/>
            <a:ext cx="800105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Probleme bei der Durchführung: </a:t>
            </a:r>
            <a:r>
              <a:rPr kumimoji="0" lang="zh-CN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问题</a:t>
            </a:r>
            <a:endParaRPr kumimoji="0" lang="de-DE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de-DE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de-DE" sz="3600" dirty="0">
                <a:latin typeface="Calibri"/>
                <a:cs typeface="Times New Roman" pitchFamily="18" charset="0"/>
              </a:rPr>
              <a:t>Programmdauer: drei Monate gekürzt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Times New Roman" pitchFamily="18" charset="0"/>
              </a:rPr>
              <a:t>时间长短</a:t>
            </a: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de-DE" sz="3600" dirty="0">
                <a:latin typeface="Calibri"/>
                <a:cs typeface="Times New Roman" pitchFamily="18" charset="0"/>
              </a:rPr>
              <a:t>unterschiedliche Ferienzeiten bzw. vorlesungsfreie Zeiten sowie verschiedene Regelung in den EU-Ländern </a:t>
            </a:r>
            <a:r>
              <a:rPr lang="zh-CN" altLang="de-DE" sz="3600" dirty="0">
                <a:latin typeface="Calibri"/>
                <a:cs typeface="Times New Roman" pitchFamily="18" charset="0"/>
              </a:rPr>
              <a:t>不同的放假时间</a:t>
            </a:r>
            <a:endParaRPr lang="de-DE" sz="3600" dirty="0">
              <a:latin typeface="Calibri"/>
              <a:cs typeface="Times New Roman" pitchFamily="18" charset="0"/>
            </a:endParaRP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de-DE" sz="3600" dirty="0">
                <a:latin typeface="Calibri"/>
                <a:cs typeface="Times New Roman" pitchFamily="18" charset="0"/>
              </a:rPr>
              <a:t>Budget (Flüge etc.) ist auf Europa ausgelegt </a:t>
            </a:r>
            <a:r>
              <a:rPr lang="zh-CN" altLang="de-DE" sz="3600" dirty="0">
                <a:latin typeface="Calibri"/>
                <a:cs typeface="Times New Roman" pitchFamily="18" charset="0"/>
              </a:rPr>
              <a:t>费用</a:t>
            </a: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22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645795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9" y="1340768"/>
            <a:ext cx="9063173" cy="5184576"/>
          </a:xfrm>
          <a:prstGeom prst="rect">
            <a:avLst/>
          </a:prstGeom>
        </p:spPr>
      </p:pic>
      <p:sp>
        <p:nvSpPr>
          <p:cNvPr id="1048801" name="Textfeld 6"/>
          <p:cNvSpPr txBox="1"/>
          <p:nvPr/>
        </p:nvSpPr>
        <p:spPr>
          <a:xfrm>
            <a:off x="107504" y="60372"/>
            <a:ext cx="7107702" cy="136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Pressekonferenz in Trier, BNT, 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Januar 2016</a:t>
            </a:r>
          </a:p>
          <a:p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在特里尔的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BNT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新闻发布会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年一月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02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2097224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5" name="Picture 2" descr="C:\Users\Helmut\Dropbox\ERASMUS+\Fotos\3. Meeting + länderübergreifender Unterricht Hong Kong\DSC_0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53675"/>
            <a:ext cx="5281736" cy="3507208"/>
          </a:xfrm>
          <a:prstGeom prst="rect">
            <a:avLst/>
          </a:prstGeom>
          <a:noFill/>
        </p:spPr>
      </p:pic>
      <p:pic>
        <p:nvPicPr>
          <p:cNvPr id="2097226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42852"/>
            <a:ext cx="1619250" cy="400050"/>
          </a:xfrm>
          <a:prstGeom prst="rect">
            <a:avLst/>
          </a:prstGeom>
          <a:noFill/>
        </p:spPr>
      </p:pic>
      <p:sp>
        <p:nvSpPr>
          <p:cNvPr id="1048806" name="Textfeld 3"/>
          <p:cNvSpPr txBox="1"/>
          <p:nvPr/>
        </p:nvSpPr>
        <p:spPr>
          <a:xfrm>
            <a:off x="15171" y="-41844"/>
            <a:ext cx="7056784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C1: International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in Hong Kong,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THEi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Dezember 2016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月在香港的文化交流会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27" name="Grafik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328" y="1199491"/>
            <a:ext cx="7202452" cy="2653535"/>
          </a:xfrm>
          <a:prstGeom prst="rect">
            <a:avLst/>
          </a:prstGeom>
        </p:spPr>
      </p:pic>
      <p:sp>
        <p:nvSpPr>
          <p:cNvPr id="104880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8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204864"/>
            <a:ext cx="8863533" cy="3265512"/>
          </a:xfrm>
          <a:prstGeom prst="rect">
            <a:avLst/>
          </a:prstGeom>
        </p:spPr>
      </p:pic>
      <p:sp>
        <p:nvSpPr>
          <p:cNvPr id="1048811" name="Textfeld 4"/>
          <p:cNvSpPr txBox="1"/>
          <p:nvPr/>
        </p:nvSpPr>
        <p:spPr>
          <a:xfrm>
            <a:off x="107504" y="60372"/>
            <a:ext cx="7107702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C2: International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in Luxemburg, UL, 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März 2017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月在卢森堡的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国际课程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39</a:t>
            </a:fld>
            <a:endParaRPr lang="de-DE"/>
          </a:p>
        </p:txBody>
      </p:sp>
      <p:pic>
        <p:nvPicPr>
          <p:cNvPr id="2097229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extfeld 1"/>
          <p:cNvSpPr txBox="1"/>
          <p:nvPr/>
        </p:nvSpPr>
        <p:spPr>
          <a:xfrm>
            <a:off x="251520" y="659232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Idee des Projektes</a:t>
            </a:r>
            <a:r>
              <a:rPr lang="de-DE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zh-CN" alt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项目的想法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Untersuchung der Statischen Berechnung von Bauwerken: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建筑物静力计算分析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Ablauf der Berechnung? </a:t>
            </a:r>
            <a:r>
              <a:rPr lang="zh-CN" alt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过程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Unterschiede?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区别</a:t>
            </a:r>
            <a:endParaRPr lang="zh-CN" alt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Gemeinsamkeiten?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相同点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0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4613" y="0"/>
            <a:ext cx="1929387" cy="476672"/>
          </a:xfrm>
          <a:prstGeom prst="rect">
            <a:avLst/>
          </a:prstGeom>
          <a:noFill/>
        </p:spPr>
      </p:pic>
      <p:sp>
        <p:nvSpPr>
          <p:cNvPr id="1048653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2097171" name="Grafi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7681" y="238336"/>
            <a:ext cx="1516929" cy="188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0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44579"/>
            <a:ext cx="9144000" cy="3368842"/>
          </a:xfrm>
          <a:prstGeom prst="rect">
            <a:avLst/>
          </a:prstGeom>
        </p:spPr>
      </p:pic>
      <p:sp>
        <p:nvSpPr>
          <p:cNvPr id="1048816" name="Textfeld 6"/>
          <p:cNvSpPr txBox="1"/>
          <p:nvPr/>
        </p:nvSpPr>
        <p:spPr>
          <a:xfrm>
            <a:off x="107504" y="60372"/>
            <a:ext cx="7107702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C3: International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in Riga, RCK, 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April 2016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月的国际课程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1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2097231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2" name="Grafik 3" descr="Logo: Erasmus+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0"/>
            <a:ext cx="1619250" cy="400050"/>
          </a:xfrm>
          <a:prstGeom prst="rect">
            <a:avLst/>
          </a:prstGeom>
          <a:noFill/>
        </p:spPr>
      </p:pic>
      <p:pic>
        <p:nvPicPr>
          <p:cNvPr id="2097233" name="Picture 2" descr="C:\Users\Helmut\Desktop\Riga-Gruppenf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05" y="1714500"/>
            <a:ext cx="9144000" cy="5143500"/>
          </a:xfrm>
          <a:prstGeom prst="rect">
            <a:avLst/>
          </a:prstGeom>
          <a:noFill/>
        </p:spPr>
      </p:pic>
      <p:sp>
        <p:nvSpPr>
          <p:cNvPr id="1048821" name="Rechteck 2"/>
          <p:cNvSpPr/>
          <p:nvPr/>
        </p:nvSpPr>
        <p:spPr>
          <a:xfrm>
            <a:off x="1472451" y="548680"/>
            <a:ext cx="6192688" cy="980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C3: International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in Riga, RCK,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April 2016</a:t>
            </a:r>
            <a:endParaRPr lang="zh-CN" altLang="en-US"/>
          </a:p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de-DE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月的国际课程</a:t>
            </a:r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4" name="Picture 2" descr="C:\Users\Helmut\Desktop\IMG_8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29813"/>
            <a:ext cx="8936367" cy="5957578"/>
          </a:xfrm>
          <a:prstGeom prst="rect">
            <a:avLst/>
          </a:prstGeom>
          <a:noFill/>
        </p:spPr>
      </p:pic>
      <p:sp>
        <p:nvSpPr>
          <p:cNvPr id="1048825" name="Textfeld 2"/>
          <p:cNvSpPr txBox="1"/>
          <p:nvPr/>
        </p:nvSpPr>
        <p:spPr>
          <a:xfrm>
            <a:off x="107504" y="60372"/>
            <a:ext cx="7107702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C4: International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in Trier, HS, 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November 2017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在特里尔的国际课程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35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42852"/>
            <a:ext cx="1619250" cy="400050"/>
          </a:xfrm>
          <a:prstGeom prst="rect">
            <a:avLst/>
          </a:prstGeom>
          <a:noFill/>
        </p:spPr>
      </p:pic>
      <p:sp>
        <p:nvSpPr>
          <p:cNvPr id="104882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2097236" name="Grafi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795936"/>
            <a:ext cx="7272808" cy="2679456"/>
          </a:xfrm>
          <a:prstGeom prst="rect">
            <a:avLst/>
          </a:prstGeom>
        </p:spPr>
      </p:pic>
      <p:sp>
        <p:nvSpPr>
          <p:cNvPr id="1048831" name="Textfeld 11"/>
          <p:cNvSpPr txBox="1"/>
          <p:nvPr/>
        </p:nvSpPr>
        <p:spPr>
          <a:xfrm>
            <a:off x="2951820" y="-6703"/>
            <a:ext cx="4427984" cy="80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Baustellen Besichtigungen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参观工地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32" name="Textfeld 12"/>
          <p:cNvSpPr txBox="1"/>
          <p:nvPr/>
        </p:nvSpPr>
        <p:spPr>
          <a:xfrm>
            <a:off x="107504" y="443711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Luxemburg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33" name="Textfeld 13"/>
          <p:cNvSpPr txBox="1"/>
          <p:nvPr/>
        </p:nvSpPr>
        <p:spPr>
          <a:xfrm>
            <a:off x="103175" y="334271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Hochmosel-Brücke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34" name="Foliennummernplatzhalter 8"/>
          <p:cNvSpPr txBox="1"/>
          <p:nvPr/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19EC8B-E13B-4851-955C-F7457E224557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2097237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pic>
        <p:nvPicPr>
          <p:cNvPr id="2097238" name="Grafik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475392"/>
            <a:ext cx="5076056" cy="336214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Titel 1"/>
          <p:cNvSpPr>
            <a:spLocks noGrp="1"/>
          </p:cNvSpPr>
          <p:nvPr>
            <p:ph type="title"/>
          </p:nvPr>
        </p:nvSpPr>
        <p:spPr>
          <a:xfrm>
            <a:off x="2627784" y="20303"/>
            <a:ext cx="3250704" cy="585092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ME 3 in Riga </a:t>
            </a:r>
            <a:r>
              <a:rPr lang="zh-CN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里加的会议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4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2097239" name="Picture 2" descr="Logo: Erasmus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4486" y="0"/>
            <a:ext cx="1619250" cy="400050"/>
          </a:xfrm>
          <a:prstGeom prst="rect">
            <a:avLst/>
          </a:prstGeom>
          <a:noFill/>
        </p:spPr>
      </p:pic>
      <p:pic>
        <p:nvPicPr>
          <p:cNvPr id="2097240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605395"/>
            <a:ext cx="8316416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Titel 1"/>
          <p:cNvSpPr>
            <a:spLocks noGrp="1"/>
          </p:cNvSpPr>
          <p:nvPr>
            <p:ph type="title"/>
          </p:nvPr>
        </p:nvSpPr>
        <p:spPr>
          <a:xfrm>
            <a:off x="3131840" y="573821"/>
            <a:ext cx="4422646" cy="850106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ME 5 in Hong Kong </a:t>
            </a:r>
            <a:r>
              <a:rPr lang="zh-CN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香港的会议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4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45</a:t>
            </a:fld>
            <a:endParaRPr lang="de-DE"/>
          </a:p>
        </p:txBody>
      </p:sp>
      <p:pic>
        <p:nvPicPr>
          <p:cNvPr id="2097241" name="Picture 2" descr="Logo: Erasmus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4486" y="0"/>
            <a:ext cx="1619250" cy="400050"/>
          </a:xfrm>
          <a:prstGeom prst="rect">
            <a:avLst/>
          </a:prstGeom>
          <a:noFill/>
        </p:spPr>
      </p:pic>
      <p:pic>
        <p:nvPicPr>
          <p:cNvPr id="2097242" name="Grafi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76" y="1425023"/>
            <a:ext cx="9066235" cy="509975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3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981" y="1268760"/>
            <a:ext cx="9144000" cy="5143500"/>
          </a:xfrm>
          <a:prstGeom prst="rect">
            <a:avLst/>
          </a:prstGeom>
        </p:spPr>
      </p:pic>
      <p:sp>
        <p:nvSpPr>
          <p:cNvPr id="1048847" name="Textfeld 5"/>
          <p:cNvSpPr txBox="1"/>
          <p:nvPr/>
        </p:nvSpPr>
        <p:spPr>
          <a:xfrm>
            <a:off x="107504" y="60372"/>
            <a:ext cx="7107702" cy="105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Cultural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, Hong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Kong,THEi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</a:p>
          <a:p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香港的文化交流之夜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48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2097244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Textfeld 1"/>
          <p:cNvSpPr txBox="1"/>
          <p:nvPr/>
        </p:nvSpPr>
        <p:spPr>
          <a:xfrm>
            <a:off x="539552" y="1449669"/>
            <a:ext cx="6500859" cy="4524315"/>
          </a:xfrm>
          <a:prstGeom prst="rect">
            <a:avLst/>
          </a:prstGeom>
          <a:gradFill>
            <a:gsLst>
              <a:gs pos="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de-DE" sz="4800" b="1" u="sng" dirty="0">
                <a:latin typeface="Arial" pitchFamily="34" charset="0"/>
                <a:cs typeface="Arial" pitchFamily="34" charset="0"/>
              </a:rPr>
              <a:t>Danke! </a:t>
            </a:r>
            <a:r>
              <a:rPr lang="zh-CN" altLang="de-DE" sz="4800" b="1" u="sng" dirty="0">
                <a:latin typeface="Arial" pitchFamily="34" charset="0"/>
                <a:cs typeface="Arial" pitchFamily="34" charset="0"/>
              </a:rPr>
              <a:t>非常感谢</a:t>
            </a:r>
            <a:endParaRPr lang="de-DE" sz="4800" b="1" u="sng" dirty="0">
              <a:latin typeface="Arial" pitchFamily="34" charset="0"/>
              <a:cs typeface="Arial" pitchFamily="34" charset="0"/>
            </a:endParaRPr>
          </a:p>
          <a:p>
            <a:endParaRPr lang="de-DE" sz="2400" b="1" u="sng" dirty="0">
              <a:latin typeface="Arial" pitchFamily="34" charset="0"/>
              <a:cs typeface="Arial" pitchFamily="34" charset="0"/>
            </a:endParaRPr>
          </a:p>
          <a:p>
            <a:endParaRPr lang="de-DE" sz="2400" b="1" u="sng" dirty="0">
              <a:latin typeface="Arial" pitchFamily="34" charset="0"/>
              <a:cs typeface="Arial" pitchFamily="34" charset="0"/>
            </a:endParaRPr>
          </a:p>
          <a:p>
            <a:endParaRPr lang="de-DE" sz="2400" b="1" u="sng" dirty="0">
              <a:latin typeface="Arial" pitchFamily="34" charset="0"/>
              <a:cs typeface="Arial" pitchFamily="34" charset="0"/>
            </a:endParaRP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Für das Engagement </a:t>
            </a: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und die Arbeit</a:t>
            </a: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meiner Projektpartner, </a:t>
            </a: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meiner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KollegInnen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und </a:t>
            </a:r>
          </a:p>
          <a:p>
            <a:r>
              <a:rPr lang="de-DE" sz="2400" b="1" dirty="0">
                <a:latin typeface="Arial" pitchFamily="34" charset="0"/>
                <a:cs typeface="Arial" pitchFamily="34" charset="0"/>
              </a:rPr>
              <a:t>den Damen im Sekretariat!</a:t>
            </a:r>
          </a:p>
          <a:p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45" name="Picture 2" descr="http://www.duden.de/_media_/full/B/Blumenstrauss-201020058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49669"/>
            <a:ext cx="4000101" cy="4883743"/>
          </a:xfrm>
          <a:prstGeom prst="rect">
            <a:avLst/>
          </a:prstGeom>
          <a:noFill/>
        </p:spPr>
      </p:pic>
      <p:pic>
        <p:nvPicPr>
          <p:cNvPr id="2097246" name="Picture 2" descr="Logo: Erasmus+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6" name="Rectangle 2"/>
          <p:cNvSpPr>
            <a:spLocks noChangeArrowheads="1"/>
          </p:cNvSpPr>
          <p:nvPr/>
        </p:nvSpPr>
        <p:spPr bwMode="ltGray">
          <a:xfrm>
            <a:off x="838200" y="0"/>
            <a:ext cx="4724400" cy="3810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857" name="Rectangle 3"/>
          <p:cNvSpPr>
            <a:spLocks noChangeArrowheads="1"/>
          </p:cNvSpPr>
          <p:nvPr/>
        </p:nvSpPr>
        <p:spPr bwMode="ltGray">
          <a:xfrm>
            <a:off x="857224" y="2895600"/>
            <a:ext cx="7448576" cy="3733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858" name="Rectangle 4"/>
          <p:cNvSpPr>
            <a:spLocks noChangeArrowheads="1"/>
          </p:cNvSpPr>
          <p:nvPr/>
        </p:nvSpPr>
        <p:spPr bwMode="ltGray">
          <a:xfrm>
            <a:off x="735227" y="1726704"/>
            <a:ext cx="5593643" cy="2743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859" name="Rectangle 5"/>
          <p:cNvSpPr>
            <a:spLocks noChangeArrowheads="1"/>
          </p:cNvSpPr>
          <p:nvPr/>
        </p:nvSpPr>
        <p:spPr bwMode="gray">
          <a:xfrm>
            <a:off x="304800" y="1752600"/>
            <a:ext cx="8077200" cy="152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860" name="Rectangle 6"/>
          <p:cNvSpPr>
            <a:spLocks noChangeArrowheads="1"/>
          </p:cNvSpPr>
          <p:nvPr/>
        </p:nvSpPr>
        <p:spPr bwMode="gray">
          <a:xfrm rot="-5400000">
            <a:off x="-1828800" y="2819400"/>
            <a:ext cx="5181600" cy="1524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kumimoji="1" lang="de-DE" sz="2400">
              <a:solidFill>
                <a:schemeClr val="tx1"/>
              </a:solidFill>
            </a:endParaRPr>
          </a:p>
        </p:txBody>
      </p:sp>
      <p:sp>
        <p:nvSpPr>
          <p:cNvPr id="1048861" name="Text Box 7"/>
          <p:cNvSpPr txBox="1">
            <a:spLocks noChangeArrowheads="1"/>
          </p:cNvSpPr>
          <p:nvPr/>
        </p:nvSpPr>
        <p:spPr bwMode="auto">
          <a:xfrm>
            <a:off x="990600" y="533400"/>
            <a:ext cx="7620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6000" dirty="0"/>
              <a:t>Vielen Dank </a:t>
            </a:r>
            <a:r>
              <a:rPr lang="zh-CN" altLang="de-DE" sz="6000" dirty="0"/>
              <a:t>谢谢</a:t>
            </a:r>
            <a:endParaRPr lang="de-DE" sz="6000" dirty="0"/>
          </a:p>
        </p:txBody>
      </p:sp>
      <p:sp>
        <p:nvSpPr>
          <p:cNvPr id="1048862" name="Text Box 10"/>
          <p:cNvSpPr txBox="1">
            <a:spLocks noChangeArrowheads="1"/>
          </p:cNvSpPr>
          <p:nvPr/>
        </p:nvSpPr>
        <p:spPr bwMode="auto">
          <a:xfrm>
            <a:off x="857224" y="2564904"/>
            <a:ext cx="8001056" cy="352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6000" dirty="0"/>
              <a:t>für Ihre </a:t>
            </a:r>
          </a:p>
          <a:p>
            <a:pPr algn="l"/>
            <a:r>
              <a:rPr lang="de-DE" sz="6000" dirty="0"/>
              <a:t>Aufmerksamkeit!</a:t>
            </a:r>
          </a:p>
          <a:p>
            <a:pPr algn="l"/>
            <a:endParaRPr lang="de-DE" sz="6000" dirty="0"/>
          </a:p>
          <a:p>
            <a:r>
              <a:rPr lang="de-DE" sz="1200" b="1" dirty="0">
                <a:solidFill>
                  <a:schemeClr val="hlink"/>
                </a:solidFill>
                <a:latin typeface="Arial Black" pitchFamily="34" charset="0"/>
              </a:rPr>
              <a:t>			</a:t>
            </a:r>
            <a:r>
              <a:rPr lang="de-DE" sz="1600" b="1" dirty="0">
                <a:solidFill>
                  <a:schemeClr val="hlink"/>
                </a:solidFill>
                <a:latin typeface="Arial Black" pitchFamily="34" charset="0"/>
              </a:rPr>
              <a:t>Dr. Helmut Nikolay, </a:t>
            </a:r>
            <a:r>
              <a:rPr lang="de-DE" sz="1600" b="1" dirty="0" err="1">
                <a:solidFill>
                  <a:schemeClr val="hlink"/>
                </a:solidFill>
                <a:latin typeface="Arial Black" pitchFamily="34" charset="0"/>
              </a:rPr>
              <a:t>StD</a:t>
            </a:r>
            <a:r>
              <a:rPr lang="de-DE" sz="1600" b="1" dirty="0">
                <a:solidFill>
                  <a:schemeClr val="hlink"/>
                </a:solidFill>
                <a:latin typeface="Arial Black" pitchFamily="34" charset="0"/>
              </a:rPr>
              <a:t>, Dipl. Ing. (FH) </a:t>
            </a:r>
          </a:p>
          <a:p>
            <a:pPr algn="l"/>
            <a:r>
              <a:rPr lang="de-DE" sz="1600" b="1" dirty="0">
                <a:solidFill>
                  <a:schemeClr val="hlink"/>
                </a:solidFill>
                <a:latin typeface="Arial Black" pitchFamily="34" charset="0"/>
              </a:rPr>
              <a:t>			Koordinator des Projektes AVEC BNT   </a:t>
            </a:r>
          </a:p>
          <a:p>
            <a:pPr algn="l"/>
            <a:r>
              <a:rPr lang="de-DE" sz="1600" b="1" dirty="0">
                <a:solidFill>
                  <a:schemeClr val="hlink"/>
                </a:solidFill>
                <a:latin typeface="Arial Black" pitchFamily="34" charset="0"/>
              </a:rPr>
              <a:t>			Leiter Fachschule für Technik, BNT Trier</a:t>
            </a:r>
          </a:p>
        </p:txBody>
      </p:sp>
      <p:graphicFrame>
        <p:nvGraphicFramePr>
          <p:cNvPr id="4194306" name="Object 12"/>
          <p:cNvGraphicFramePr>
            <a:graphicFrameLocks noChangeAspect="1"/>
          </p:cNvGraphicFramePr>
          <p:nvPr/>
        </p:nvGraphicFramePr>
        <p:xfrm>
          <a:off x="6572264" y="1071546"/>
          <a:ext cx="2143125" cy="1489075"/>
        </p:xfrm>
        <a:graphic>
          <a:graphicData uri="http://schemas.openxmlformats.org/presentationml/2006/ole">
            <p:oleObj spid="_x0000_s33107" name="Bitmap" r:id="rId4" imgW="8059275" imgH="5601482" progId="PBrush">
              <p:embed/>
            </p:oleObj>
          </a:graphicData>
        </a:graphic>
      </p:graphicFrame>
      <p:pic>
        <p:nvPicPr>
          <p:cNvPr id="2097248" name="Picture 2" descr="Logo: Erasmus+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86012"/>
            <a:ext cx="1619250" cy="400050"/>
          </a:xfrm>
          <a:prstGeom prst="rect">
            <a:avLst/>
          </a:prstGeom>
          <a:noFill/>
        </p:spPr>
      </p:pic>
      <p:pic>
        <p:nvPicPr>
          <p:cNvPr id="209724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928934"/>
            <a:ext cx="1521677" cy="214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8863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48</a:t>
            </a:fld>
            <a:endParaRPr lang="de-DE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49</a:t>
            </a:fld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2" descr="Es ist ein merkwürdiger Anblick, das Haus, das mitten auf einer Straße im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8696"/>
            <a:ext cx="9144000" cy="6196106"/>
          </a:xfrm>
          <a:prstGeom prst="rect">
            <a:avLst/>
          </a:prstGeom>
          <a:noFill/>
        </p:spPr>
      </p:pic>
      <p:sp>
        <p:nvSpPr>
          <p:cNvPr id="1048657" name="Textfeld 2"/>
          <p:cNvSpPr txBox="1"/>
          <p:nvPr/>
        </p:nvSpPr>
        <p:spPr>
          <a:xfrm>
            <a:off x="0" y="62057"/>
            <a:ext cx="774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Bauen die Chinesen anders als wir?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中国人盖房子的方式和我们不一样吗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58" name="Textfeld 3"/>
          <p:cNvSpPr txBox="1"/>
          <p:nvPr/>
        </p:nvSpPr>
        <p:spPr>
          <a:xfrm>
            <a:off x="3707904" y="638132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latin typeface="Arial" pitchFamily="34" charset="0"/>
                <a:cs typeface="Arial" pitchFamily="34" charset="0"/>
              </a:rPr>
              <a:t>Nanning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, China</a:t>
            </a:r>
          </a:p>
        </p:txBody>
      </p:sp>
      <p:pic>
        <p:nvPicPr>
          <p:cNvPr id="2097173" name="Grafik 4" descr="Logo: Erasmus+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65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7" grpId="0"/>
      <p:bldP spid="10486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20971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914484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7175" name="Grafik 5" descr="Logo: Erasmus+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5472" y="4412"/>
            <a:ext cx="1619250" cy="400050"/>
          </a:xfrm>
          <a:prstGeom prst="rect">
            <a:avLst/>
          </a:prstGeom>
          <a:noFill/>
        </p:spPr>
      </p:pic>
      <p:sp>
        <p:nvSpPr>
          <p:cNvPr id="1048669" name="Rechteck 1"/>
          <p:cNvSpPr/>
          <p:nvPr/>
        </p:nvSpPr>
        <p:spPr>
          <a:xfrm>
            <a:off x="1293934" y="210901"/>
            <a:ext cx="62119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itchFamily="34" charset="0"/>
                <a:cs typeface="Arial" pitchFamily="34" charset="0"/>
              </a:rPr>
              <a:t>Konstruktiver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Ingenieurbau</a:t>
            </a:r>
            <a:endParaRPr lang="de-DE" sz="3600" b="1" dirty="0">
              <a:latin typeface="Arial" pitchFamily="34" charset="0"/>
              <a:cs typeface="Arial" pitchFamily="34" charset="0"/>
            </a:endParaRPr>
          </a:p>
          <a:p>
            <a:r>
              <a:rPr lang="zh-CN" altLang="de-DE" sz="3600" b="1" dirty="0">
                <a:latin typeface="Arial" pitchFamily="34" charset="0"/>
                <a:cs typeface="Arial" pitchFamily="34" charset="0"/>
              </a:rPr>
              <a:t>结构工程</a:t>
            </a:r>
            <a:endParaRPr lang="de-DE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Rechteck 1"/>
          <p:cNvSpPr/>
          <p:nvPr/>
        </p:nvSpPr>
        <p:spPr>
          <a:xfrm>
            <a:off x="971600" y="2492896"/>
            <a:ext cx="6912768" cy="231394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de-DE" sz="4400" b="1" dirty="0">
                <a:latin typeface="Arial" pitchFamily="34" charset="0"/>
                <a:cs typeface="Arial" pitchFamily="34" charset="0"/>
              </a:rPr>
              <a:t>Warum der Vergleich mit 		   </a:t>
            </a:r>
            <a:r>
              <a:rPr lang="de-DE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China</a:t>
            </a:r>
            <a:r>
              <a:rPr lang="de-DE" sz="4400" b="1" dirty="0">
                <a:latin typeface="Arial" pitchFamily="34" charset="0"/>
                <a:cs typeface="Arial" pitchFamily="34" charset="0"/>
              </a:rPr>
              <a:t>?</a:t>
            </a:r>
            <a:endParaRPr lang="en-US" sz="4400" dirty="0">
              <a:latin typeface="Arial" pitchFamily="34" charset="0"/>
              <a:cs typeface="Arial" pitchFamily="34" charset="0"/>
            </a:endParaRPr>
          </a:p>
          <a:p>
            <a:r>
              <a:rPr lang="de-DE" altLang="en-US" sz="4400" b="1" dirty="0">
                <a:latin typeface="Arial" pitchFamily="34" charset="0"/>
                <a:cs typeface="Arial" pitchFamily="34" charset="0"/>
              </a:rPr>
              <a:t>为什么和中国做比较？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76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67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Rectangle 4"/>
          <p:cNvSpPr>
            <a:spLocks noChangeArrowheads="1"/>
          </p:cNvSpPr>
          <p:nvPr/>
        </p:nvSpPr>
        <p:spPr bwMode="auto">
          <a:xfrm>
            <a:off x="755576" y="1977862"/>
            <a:ext cx="7776864" cy="288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Und da jedes </a:t>
            </a:r>
            <a:r>
              <a:rPr kumimoji="0" lang="de-DE" sz="3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zweite</a:t>
            </a: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Haus,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das derzeit auf der Erde gebaut wird,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in </a:t>
            </a:r>
            <a:r>
              <a:rPr kumimoji="0" lang="de-DE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China</a:t>
            </a: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entsteht </a:t>
            </a: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…“</a:t>
            </a: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当今世界上正在建造的房子中，每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de-DE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栋房子中的一栋是在中国。</a:t>
            </a:r>
            <a:r>
              <a:rPr kumimoji="0" 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de-D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8679" name="Rectangle 5"/>
          <p:cNvSpPr>
            <a:spLocks noChangeArrowheads="1"/>
          </p:cNvSpPr>
          <p:nvPr/>
        </p:nvSpPr>
        <p:spPr bwMode="auto">
          <a:xfrm>
            <a:off x="642910" y="107288"/>
            <a:ext cx="7040879" cy="33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Wieczorek-Zeul</a:t>
            </a:r>
            <a:r>
              <a:rPr lang="de-DE" sz="1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de-DE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Heidemarie: China: Hilfe für eine künftige Supermacht, 2007</a:t>
            </a:r>
            <a:endParaRPr kumimoji="0" lang="de-DE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77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6457950"/>
            <a:ext cx="1619250" cy="40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Rechteck 1"/>
          <p:cNvSpPr/>
          <p:nvPr/>
        </p:nvSpPr>
        <p:spPr>
          <a:xfrm>
            <a:off x="1187624" y="1949936"/>
            <a:ext cx="6912768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4400" b="1" dirty="0">
                <a:latin typeface="Arial" pitchFamily="34" charset="0"/>
                <a:cs typeface="Arial" pitchFamily="34" charset="0"/>
              </a:rPr>
              <a:t>Warum werden </a:t>
            </a:r>
          </a:p>
          <a:p>
            <a:r>
              <a:rPr lang="de-DE" sz="4400" b="1" dirty="0">
                <a:latin typeface="Arial" pitchFamily="34" charset="0"/>
                <a:cs typeface="Arial" pitchFamily="34" charset="0"/>
              </a:rPr>
              <a:t>der </a:t>
            </a:r>
            <a:r>
              <a:rPr lang="de-DE" sz="44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Stahlbetonbau</a:t>
            </a:r>
            <a:r>
              <a:rPr lang="de-DE" sz="4400" b="1" dirty="0">
                <a:latin typeface="Arial" pitchFamily="34" charset="0"/>
                <a:cs typeface="Arial" pitchFamily="34" charset="0"/>
              </a:rPr>
              <a:t> und </a:t>
            </a:r>
          </a:p>
          <a:p>
            <a:r>
              <a:rPr lang="de-DE" sz="4400" b="1" dirty="0">
                <a:latin typeface="Arial" pitchFamily="34" charset="0"/>
                <a:cs typeface="Arial" pitchFamily="34" charset="0"/>
              </a:rPr>
              <a:t>der </a:t>
            </a:r>
            <a:r>
              <a:rPr lang="de-DE" sz="44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Verbundbau</a:t>
            </a:r>
            <a:r>
              <a:rPr lang="de-DE" sz="4400" b="1" dirty="0">
                <a:latin typeface="Arial" pitchFamily="34" charset="0"/>
                <a:cs typeface="Arial" pitchFamily="34" charset="0"/>
              </a:rPr>
              <a:t> untersucht?</a:t>
            </a:r>
          </a:p>
          <a:p>
            <a:r>
              <a:rPr lang="zh-CN" altLang="de-DE" sz="4400" b="1" dirty="0">
                <a:latin typeface="Arial" pitchFamily="34" charset="0"/>
                <a:cs typeface="Arial" pitchFamily="34" charset="0"/>
              </a:rPr>
              <a:t>为什么研究钢筋混凝土和复合建造</a:t>
            </a:r>
            <a:r>
              <a:rPr lang="de-DE" sz="4400" b="1" dirty="0">
                <a:latin typeface="Arial" pitchFamily="34" charset="0"/>
                <a:cs typeface="Arial" pitchFamily="34" charset="0"/>
              </a:rPr>
              <a:t>?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178" name="Picture 2" descr="Logo: Erasmus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0"/>
            <a:ext cx="1619250" cy="400050"/>
          </a:xfrm>
          <a:prstGeom prst="rect">
            <a:avLst/>
          </a:prstGeom>
          <a:noFill/>
        </p:spPr>
      </p:pic>
      <p:sp>
        <p:nvSpPr>
          <p:cNvPr id="104868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EC8B-E13B-4851-955C-F7457E224557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1966</Words>
  <Application>Microsoft Office PowerPoint</Application>
  <PresentationFormat>Bildschirmpräsentation (4:3)</PresentationFormat>
  <Paragraphs>441</Paragraphs>
  <Slides>49</Slides>
  <Notes>46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49</vt:i4>
      </vt:variant>
    </vt:vector>
  </HeadingPairs>
  <TitlesOfParts>
    <vt:vector size="53" baseType="lpstr">
      <vt:lpstr>Larissa-Design</vt:lpstr>
      <vt:lpstr>Photo Editor Photo</vt:lpstr>
      <vt:lpstr>Acrobat Document</vt:lpstr>
      <vt:lpstr>Bitmap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Projekt: AVEC BNT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ME 3 in Riga 里加的会议</vt:lpstr>
      <vt:lpstr>ME 5 in Hong Kong 香港的会议</vt:lpstr>
      <vt:lpstr>Folie 46</vt:lpstr>
      <vt:lpstr>Folie 47</vt:lpstr>
      <vt:lpstr>Folie 48</vt:lpstr>
      <vt:lpstr>Folie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AVEC BNT</dc:title>
  <dc:creator>Helmut</dc:creator>
  <cp:lastModifiedBy>Helmut</cp:lastModifiedBy>
  <cp:revision>5</cp:revision>
  <dcterms:created xsi:type="dcterms:W3CDTF">2015-11-08T15:35:26Z</dcterms:created>
  <dcterms:modified xsi:type="dcterms:W3CDTF">2018-10-22T06:38:36Z</dcterms:modified>
</cp:coreProperties>
</file>